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719" r:id="rId2"/>
    <p:sldId id="290" r:id="rId3"/>
    <p:sldId id="277" r:id="rId4"/>
    <p:sldId id="275" r:id="rId5"/>
    <p:sldId id="1049" r:id="rId6"/>
    <p:sldId id="619" r:id="rId7"/>
    <p:sldId id="722" r:id="rId8"/>
    <p:sldId id="257" r:id="rId9"/>
    <p:sldId id="264" r:id="rId10"/>
    <p:sldId id="1060" r:id="rId11"/>
    <p:sldId id="259" r:id="rId12"/>
    <p:sldId id="1061" r:id="rId13"/>
    <p:sldId id="258" r:id="rId14"/>
    <p:sldId id="261" r:id="rId15"/>
    <p:sldId id="1062" r:id="rId16"/>
    <p:sldId id="1063" r:id="rId17"/>
    <p:sldId id="1064" r:id="rId18"/>
    <p:sldId id="1070" r:id="rId19"/>
    <p:sldId id="1071" r:id="rId20"/>
    <p:sldId id="1065" r:id="rId21"/>
    <p:sldId id="1066" r:id="rId22"/>
    <p:sldId id="1067" r:id="rId23"/>
    <p:sldId id="1068" r:id="rId24"/>
    <p:sldId id="1069" r:id="rId25"/>
    <p:sldId id="1074" r:id="rId26"/>
    <p:sldId id="260" r:id="rId27"/>
    <p:sldId id="262" r:id="rId28"/>
    <p:sldId id="1050" r:id="rId29"/>
    <p:sldId id="1051" r:id="rId30"/>
    <p:sldId id="1052" r:id="rId31"/>
    <p:sldId id="1053" r:id="rId32"/>
    <p:sldId id="1054" r:id="rId33"/>
    <p:sldId id="1055" r:id="rId34"/>
    <p:sldId id="1056" r:id="rId35"/>
    <p:sldId id="1057" r:id="rId36"/>
    <p:sldId id="266" r:id="rId37"/>
    <p:sldId id="1045" r:id="rId38"/>
    <p:sldId id="1072" r:id="rId39"/>
    <p:sldId id="1058" r:id="rId40"/>
    <p:sldId id="1073" r:id="rId41"/>
    <p:sldId id="1046" r:id="rId42"/>
    <p:sldId id="268" r:id="rId43"/>
    <p:sldId id="269" r:id="rId44"/>
    <p:sldId id="270" r:id="rId45"/>
    <p:sldId id="271" r:id="rId46"/>
    <p:sldId id="272" r:id="rId47"/>
    <p:sldId id="273" r:id="rId48"/>
    <p:sldId id="274" r:id="rId49"/>
    <p:sldId id="1047" r:id="rId50"/>
    <p:sldId id="276" r:id="rId51"/>
    <p:sldId id="1048" r:id="rId52"/>
    <p:sldId id="278" r:id="rId53"/>
    <p:sldId id="279" r:id="rId54"/>
    <p:sldId id="281" r:id="rId55"/>
    <p:sldId id="282" r:id="rId56"/>
    <p:sldId id="283" r:id="rId57"/>
    <p:sldId id="284" r:id="rId58"/>
    <p:sldId id="285" r:id="rId59"/>
    <p:sldId id="286" r:id="rId60"/>
    <p:sldId id="287" r:id="rId61"/>
    <p:sldId id="289" r:id="rId62"/>
    <p:sldId id="723" r:id="rId63"/>
    <p:sldId id="291" r:id="rId64"/>
    <p:sldId id="292" r:id="rId65"/>
    <p:sldId id="105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43"/>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9E83D4-BC2C-B14A-8964-379AA49ABC84}" type="datetimeFigureOut">
              <a:rPr lang="en-US" smtClean="0"/>
              <a:t>8/2/22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394BE-7158-D045-B386-F30A43B8BA94}" type="slidenum">
              <a:rPr lang="en-US" smtClean="0"/>
              <a:t>‹#›</a:t>
            </a:fld>
            <a:endParaRPr lang="en-US"/>
          </a:p>
        </p:txBody>
      </p:sp>
    </p:spTree>
    <p:extLst>
      <p:ext uri="{BB962C8B-B14F-4D97-AF65-F5344CB8AC3E}">
        <p14:creationId xmlns:p14="http://schemas.microsoft.com/office/powerpoint/2010/main" val="3448511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914401" y="3257550"/>
            <a:ext cx="7315199" cy="3086100"/>
          </a:xfrm>
          <a:prstGeom prst="rect">
            <a:avLst/>
          </a:prstGeom>
        </p:spPr>
        <p:txBody>
          <a:bodyPr lIns="91425" tIns="91425" rIns="91425" bIns="91425" anchor="t" anchorCtr="0">
            <a:noAutofit/>
          </a:bodyPr>
          <a:lstStyle/>
          <a:p>
            <a:pPr lvl="0">
              <a:spcBef>
                <a:spcPts val="0"/>
              </a:spcBef>
              <a:buNone/>
            </a:pPr>
            <a:r>
              <a:rPr lang="en" dirty="0"/>
              <a:t>As before, we started with a simple question: What are these devices doing? Who are they talking to? (circa 2015)</a:t>
            </a:r>
          </a:p>
          <a:p>
            <a:pPr lvl="0">
              <a:spcBef>
                <a:spcPts val="0"/>
              </a:spcBef>
              <a:buNone/>
            </a:pPr>
            <a:r>
              <a:rPr lang="en" dirty="0"/>
              <a:t>We picked top few devices on amazon, tried to pick different manufacturers. </a:t>
            </a:r>
          </a:p>
          <a:p>
            <a:pPr lvl="0">
              <a:spcBef>
                <a:spcPts val="0"/>
              </a:spcBef>
              <a:buNone/>
            </a:pPr>
            <a:endParaRPr lang="en" dirty="0"/>
          </a:p>
          <a:p>
            <a:pPr lvl="0">
              <a:spcBef>
                <a:spcPts val="0"/>
              </a:spcBef>
              <a:buNone/>
            </a:pPr>
            <a:r>
              <a:rPr lang="en" dirty="0"/>
              <a:t>Thought this would be a lot harder than it turned out to be… (no encryption!)</a:t>
            </a:r>
          </a:p>
        </p:txBody>
      </p:sp>
    </p:spTree>
    <p:extLst>
      <p:ext uri="{BB962C8B-B14F-4D97-AF65-F5344CB8AC3E}">
        <p14:creationId xmlns:p14="http://schemas.microsoft.com/office/powerpoint/2010/main" val="525787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example,</a:t>
            </a:r>
            <a:r>
              <a:rPr lang="en-US" baseline="0" dirty="0"/>
              <a:t> I set up the Sense sleep monitor in my house and recorded traffic over several days.</a:t>
            </a:r>
          </a:p>
          <a:p>
            <a:endParaRPr lang="en-US" baseline="0" dirty="0"/>
          </a:p>
          <a:p>
            <a:r>
              <a:rPr lang="en-US" baseline="0" dirty="0"/>
              <a:t>The sense sleep monitor has as a small clip with an accelerometer and gyroscope that you attach to your pillowcase, and a larger spherical hub that contains a microphone, thermometer, </a:t>
            </a:r>
            <a:r>
              <a:rPr lang="en-US" baseline="0" dirty="0" err="1"/>
              <a:t>ligt</a:t>
            </a:r>
            <a:r>
              <a:rPr lang="en-US" baseline="0" dirty="0"/>
              <a:t> sensor, and air quality sensor</a:t>
            </a:r>
          </a:p>
          <a:p>
            <a:endParaRPr lang="en-US" baseline="0" dirty="0"/>
          </a:p>
          <a:p>
            <a:r>
              <a:rPr lang="en-US" baseline="0" dirty="0"/>
              <a:t>This plot shows a representative 12 hour period with 3 particularly salient events </a:t>
            </a:r>
          </a:p>
          <a:p>
            <a:endParaRPr lang="en-US" baseline="0" dirty="0"/>
          </a:p>
          <a:p>
            <a:r>
              <a:rPr lang="en-US" baseline="0" dirty="0"/>
              <a:t>I went to bed at 12:30am, got out of bed temporarily at 6:30am, and got out of bed in the morning at 9:15am</a:t>
            </a:r>
          </a:p>
          <a:p>
            <a:endParaRPr lang="en-US" baseline="0" dirty="0"/>
          </a:p>
          <a:p>
            <a:r>
              <a:rPr lang="en-US" baseline="0" dirty="0"/>
              <a:t>Each of these activities corresponds with one of the three largest spikes in the network traffic rate from the Sense </a:t>
            </a:r>
            <a:endParaRPr lang="en-US" dirty="0"/>
          </a:p>
        </p:txBody>
      </p:sp>
      <p:sp>
        <p:nvSpPr>
          <p:cNvPr id="4" name="Slide Number Placeholder 3"/>
          <p:cNvSpPr>
            <a:spLocks noGrp="1"/>
          </p:cNvSpPr>
          <p:nvPr>
            <p:ph type="sldNum" sz="quarter" idx="10"/>
          </p:nvPr>
        </p:nvSpPr>
        <p:spPr/>
        <p:txBody>
          <a:bodyPr/>
          <a:lstStyle/>
          <a:p>
            <a:fld id="{B9ACB4E8-73AF-F14F-993C-DB07459434D4}" type="slidenum">
              <a:rPr lang="en-US" smtClean="0"/>
              <a:t>13</a:t>
            </a:fld>
            <a:endParaRPr lang="en-US"/>
          </a:p>
        </p:txBody>
      </p:sp>
    </p:spTree>
    <p:extLst>
      <p:ext uri="{BB962C8B-B14F-4D97-AF65-F5344CB8AC3E}">
        <p14:creationId xmlns:p14="http://schemas.microsoft.com/office/powerpoint/2010/main" val="1331244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the WeMo smart switch</a:t>
            </a:r>
            <a:r>
              <a:rPr lang="en-US" baseline="0" dirty="0"/>
              <a:t> also clearly evidences user interactions in it’s network traffic. </a:t>
            </a:r>
          </a:p>
          <a:p>
            <a:endParaRPr lang="en-US" baseline="0" dirty="0"/>
          </a:p>
          <a:p>
            <a:r>
              <a:rPr lang="en-US" baseline="0" dirty="0"/>
              <a:t>Whenever the user turns the switch on or off, either using the WeMo smartphone app or by pressing the physical button on the switch, there is a corresponding spike in traffic</a:t>
            </a:r>
          </a:p>
          <a:p>
            <a:endParaRPr lang="en-US" baseline="0" dirty="0"/>
          </a:p>
          <a:p>
            <a:r>
              <a:rPr lang="en-US" baseline="0" dirty="0"/>
              <a:t>This spike is necessary to keep the UI of the application updated as to whether the switch is on or off</a:t>
            </a:r>
          </a:p>
          <a:p>
            <a:endParaRPr lang="en-US" baseline="0" dirty="0"/>
          </a:p>
          <a:p>
            <a:r>
              <a:rPr lang="en-US" baseline="0" dirty="0"/>
              <a:t>Could allow a network observer to know whether a physical device in a user’s home is powered on or off. </a:t>
            </a:r>
          </a:p>
          <a:p>
            <a:r>
              <a:rPr lang="en-US" baseline="0" dirty="0"/>
              <a:t>If the identity of that device is determined through other methods, even more of a privacy concern</a:t>
            </a:r>
          </a:p>
        </p:txBody>
      </p:sp>
      <p:sp>
        <p:nvSpPr>
          <p:cNvPr id="4" name="Slide Number Placeholder 3"/>
          <p:cNvSpPr>
            <a:spLocks noGrp="1"/>
          </p:cNvSpPr>
          <p:nvPr>
            <p:ph type="sldNum" sz="quarter" idx="10"/>
          </p:nvPr>
        </p:nvSpPr>
        <p:spPr/>
        <p:txBody>
          <a:bodyPr/>
          <a:lstStyle/>
          <a:p>
            <a:fld id="{B9ACB4E8-73AF-F14F-993C-DB07459434D4}" type="slidenum">
              <a:rPr lang="en-US" smtClean="0"/>
              <a:t>14</a:t>
            </a:fld>
            <a:endParaRPr lang="en-US"/>
          </a:p>
        </p:txBody>
      </p:sp>
    </p:spTree>
    <p:extLst>
      <p:ext uri="{BB962C8B-B14F-4D97-AF65-F5344CB8AC3E}">
        <p14:creationId xmlns:p14="http://schemas.microsoft.com/office/powerpoint/2010/main" val="1981493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a:t>
            </a:r>
            <a:r>
              <a:rPr lang="en-US" baseline="0" dirty="0"/>
              <a:t> results with the Amazon Echo</a:t>
            </a:r>
          </a:p>
          <a:p>
            <a:endParaRPr lang="en-US" dirty="0"/>
          </a:p>
          <a:p>
            <a:r>
              <a:rPr lang="en-US" dirty="0"/>
              <a:t>Asked 3 different questions: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is the weather?” “what time is it?” “what is the distance to Paris? </a:t>
            </a:r>
            <a:endParaRPr lang="en-US" dirty="0"/>
          </a:p>
          <a:p>
            <a:endParaRPr lang="en-US" dirty="0"/>
          </a:p>
        </p:txBody>
      </p:sp>
      <p:sp>
        <p:nvSpPr>
          <p:cNvPr id="4" name="Slide Number Placeholder 3"/>
          <p:cNvSpPr>
            <a:spLocks noGrp="1"/>
          </p:cNvSpPr>
          <p:nvPr>
            <p:ph type="sldNum" sz="quarter" idx="10"/>
          </p:nvPr>
        </p:nvSpPr>
        <p:spPr/>
        <p:txBody>
          <a:bodyPr/>
          <a:lstStyle/>
          <a:p>
            <a:fld id="{B9ACB4E8-73AF-F14F-993C-DB07459434D4}" type="slidenum">
              <a:rPr lang="en-US" smtClean="0"/>
              <a:t>15</a:t>
            </a:fld>
            <a:endParaRPr lang="en-US"/>
          </a:p>
        </p:txBody>
      </p:sp>
    </p:spTree>
    <p:extLst>
      <p:ext uri="{BB962C8B-B14F-4D97-AF65-F5344CB8AC3E}">
        <p14:creationId xmlns:p14="http://schemas.microsoft.com/office/powerpoint/2010/main" val="1299404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Re-affirms</a:t>
            </a:r>
            <a:r>
              <a:rPr lang="en-US" baseline="0" dirty="0"/>
              <a:t> the importance of metadata to privacy protection</a:t>
            </a:r>
          </a:p>
          <a:p>
            <a:endParaRPr lang="en-US" baseline="0" dirty="0"/>
          </a:p>
          <a:p>
            <a:r>
              <a:rPr lang="en-US" baseline="0" dirty="0"/>
              <a:t>Demonstrates that following what are considered to be best practices for device communications is not sufficient for user privacy protection </a:t>
            </a:r>
          </a:p>
          <a:p>
            <a:endParaRPr lang="en-US" baseline="0" dirty="0"/>
          </a:p>
          <a:p>
            <a:r>
              <a:rPr lang="en-US" baseline="0" dirty="0"/>
              <a:t>From a more academic perspective, this is an interesting example of a privacy risk specific to </a:t>
            </a:r>
            <a:r>
              <a:rPr lang="en-US" baseline="0" dirty="0" err="1"/>
              <a:t>IoT</a:t>
            </a:r>
            <a:r>
              <a:rPr lang="en-US" baseline="0" dirty="0"/>
              <a:t> devices that does not have a good counterpart in traditional web privacy for browsers</a:t>
            </a:r>
          </a:p>
          <a:p>
            <a:r>
              <a:rPr lang="en-US" baseline="0" dirty="0"/>
              <a:t>This vulnerabilities relies on the limited purpose of the devices. </a:t>
            </a:r>
          </a:p>
          <a:p>
            <a:r>
              <a:rPr lang="en-US" baseline="0" dirty="0"/>
              <a:t>For example, because the </a:t>
            </a:r>
            <a:r>
              <a:rPr lang="en-US" baseline="0" dirty="0" err="1"/>
              <a:t>wemo</a:t>
            </a:r>
            <a:r>
              <a:rPr lang="en-US" baseline="0" dirty="0"/>
              <a:t> switch only really has two states, there are only a few meaning attributable to changes in traffic patterns like the spikes we observed</a:t>
            </a:r>
          </a:p>
          <a:p>
            <a:endParaRPr lang="en-US" baseline="0" dirty="0"/>
          </a:p>
          <a:p>
            <a:r>
              <a:rPr lang="en-US" baseline="0" dirty="0"/>
              <a:t>So all of this begs the question, how to mitigate the risk.</a:t>
            </a:r>
          </a:p>
          <a:p>
            <a:r>
              <a:rPr lang="en-US" baseline="0" dirty="0"/>
              <a:t>We are currently exploring solutions that combine a VPN with selective traffic injection</a:t>
            </a:r>
          </a:p>
          <a:p>
            <a:r>
              <a:rPr lang="en-US" baseline="0" dirty="0"/>
              <a:t>If done  properly, this would provide a probabilistic privacy guarantee</a:t>
            </a:r>
          </a:p>
          <a:p>
            <a:r>
              <a:rPr lang="en-US" baseline="0" dirty="0"/>
              <a:t>Some percentage of distinguishable changes in traffic state from actual user behavior and others from injected traffic</a:t>
            </a:r>
          </a:p>
          <a:p>
            <a:r>
              <a:rPr lang="en-US" baseline="0" dirty="0"/>
              <a:t>Reduces the adversaries confidence of inferences made based on traffic rate metadata</a:t>
            </a:r>
          </a:p>
          <a:p>
            <a:endParaRPr lang="en-US" baseline="0" dirty="0"/>
          </a:p>
          <a:p>
            <a:r>
              <a:rPr lang="en-US" baseline="0" dirty="0"/>
              <a:t>However, there could be other potential solutions, which I would be glad to talk about in the panel discussion</a:t>
            </a:r>
          </a:p>
        </p:txBody>
      </p:sp>
      <p:sp>
        <p:nvSpPr>
          <p:cNvPr id="4" name="Slide Number Placeholder 3"/>
          <p:cNvSpPr>
            <a:spLocks noGrp="1"/>
          </p:cNvSpPr>
          <p:nvPr>
            <p:ph type="sldNum" sz="quarter" idx="10"/>
          </p:nvPr>
        </p:nvSpPr>
        <p:spPr/>
        <p:txBody>
          <a:bodyPr/>
          <a:lstStyle/>
          <a:p>
            <a:fld id="{B9ACB4E8-73AF-F14F-993C-DB07459434D4}" type="slidenum">
              <a:rPr lang="en-US" smtClean="0"/>
              <a:t>16</a:t>
            </a:fld>
            <a:endParaRPr lang="en-US"/>
          </a:p>
        </p:txBody>
      </p:sp>
    </p:spTree>
    <p:extLst>
      <p:ext uri="{BB962C8B-B14F-4D97-AF65-F5344CB8AC3E}">
        <p14:creationId xmlns:p14="http://schemas.microsoft.com/office/powerpoint/2010/main" val="1919424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04dab15f3_0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04dab15f3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932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04dab15f3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04dab15f3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379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cd8a32209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cd8a3220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123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cd8a32209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cd8a3220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25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cd8a32209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cd8a3220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945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04dab15f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04dab15f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566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continued to work on this over the past several years (Danny Huang).</a:t>
            </a:r>
          </a:p>
        </p:txBody>
      </p:sp>
      <p:sp>
        <p:nvSpPr>
          <p:cNvPr id="4" name="Slide Number Placeholder 3"/>
          <p:cNvSpPr>
            <a:spLocks noGrp="1"/>
          </p:cNvSpPr>
          <p:nvPr>
            <p:ph type="sldNum" sz="quarter" idx="5"/>
          </p:nvPr>
        </p:nvSpPr>
        <p:spPr/>
        <p:txBody>
          <a:bodyPr/>
          <a:lstStyle/>
          <a:p>
            <a:fld id="{65C4EA28-B458-4E46-B9F4-997E5D068A2D}" type="slidenum">
              <a:rPr lang="en-US" smtClean="0"/>
              <a:t>4</a:t>
            </a:fld>
            <a:endParaRPr lang="en-US"/>
          </a:p>
        </p:txBody>
      </p:sp>
    </p:spTree>
    <p:extLst>
      <p:ext uri="{BB962C8B-B14F-4D97-AF65-F5344CB8AC3E}">
        <p14:creationId xmlns:p14="http://schemas.microsoft.com/office/powerpoint/2010/main" val="31431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04dab15f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04dab15f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786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04dab15f3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04dab15f3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Again, first page on Amazon for “wifi smart socket”</a:t>
            </a:r>
            <a:endParaRPr/>
          </a:p>
        </p:txBody>
      </p:sp>
    </p:spTree>
    <p:extLst>
      <p:ext uri="{BB962C8B-B14F-4D97-AF65-F5344CB8AC3E}">
        <p14:creationId xmlns:p14="http://schemas.microsoft.com/office/powerpoint/2010/main" val="367137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04dab15f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04dab15f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Roku: 30% of connected TVs; followed by 27% Amazon</a:t>
            </a:r>
            <a:endParaRPr/>
          </a:p>
          <a:p>
            <a:pPr marL="0" lvl="0" indent="0" algn="l" rtl="0">
              <a:spcBef>
                <a:spcPts val="0"/>
              </a:spcBef>
              <a:spcAft>
                <a:spcPts val="0"/>
              </a:spcAft>
              <a:buNone/>
            </a:pPr>
            <a:endParaRPr/>
          </a:p>
          <a:p>
            <a:pPr marL="0" lvl="0" indent="0" algn="l" rtl="0">
              <a:spcBef>
                <a:spcPts val="0"/>
              </a:spcBef>
              <a:spcAft>
                <a:spcPts val="0"/>
              </a:spcAft>
              <a:buNone/>
            </a:pPr>
            <a:r>
              <a:rPr lang="en"/>
              <a:t>https://iot-inspector-report.cs.princeton.edu/report/6aae51c55c2246721dac4b5b44743f2b</a:t>
            </a:r>
            <a:endParaRPr/>
          </a:p>
        </p:txBody>
      </p:sp>
    </p:spTree>
    <p:extLst>
      <p:ext uri="{BB962C8B-B14F-4D97-AF65-F5344CB8AC3E}">
        <p14:creationId xmlns:p14="http://schemas.microsoft.com/office/powerpoint/2010/main" val="1953919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04dab15f3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04dab15f3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Roku: 30% of connected TVs; followed by 27% Amazon</a:t>
            </a:r>
            <a:endParaRPr/>
          </a:p>
          <a:p>
            <a:pPr marL="0" lvl="0" indent="0" algn="l" rtl="0">
              <a:spcBef>
                <a:spcPts val="0"/>
              </a:spcBef>
              <a:spcAft>
                <a:spcPts val="0"/>
              </a:spcAft>
              <a:buNone/>
            </a:pPr>
            <a:endParaRPr/>
          </a:p>
          <a:p>
            <a:pPr marL="0" lvl="0" indent="0" algn="l" rtl="0">
              <a:spcBef>
                <a:spcPts val="0"/>
              </a:spcBef>
              <a:spcAft>
                <a:spcPts val="0"/>
              </a:spcAft>
              <a:buNone/>
            </a:pPr>
            <a:r>
              <a:rPr lang="en"/>
              <a:t>https://iot-inspector-report.cs.princeton.edu/report/6aae51c55c2246721dac4b5b44743f2b</a:t>
            </a:r>
            <a:endParaRPr/>
          </a:p>
        </p:txBody>
      </p:sp>
    </p:spTree>
    <p:extLst>
      <p:ext uri="{BB962C8B-B14F-4D97-AF65-F5344CB8AC3E}">
        <p14:creationId xmlns:p14="http://schemas.microsoft.com/office/powerpoint/2010/main" val="2958275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of your Samsung fridge, which actually talks to a whole bunch of trackers, including Nielsen!</a:t>
            </a:r>
          </a:p>
        </p:txBody>
      </p:sp>
      <p:sp>
        <p:nvSpPr>
          <p:cNvPr id="4" name="Slide Number Placeholder 3"/>
          <p:cNvSpPr>
            <a:spLocks noGrp="1"/>
          </p:cNvSpPr>
          <p:nvPr>
            <p:ph type="sldNum" sz="quarter" idx="5"/>
          </p:nvPr>
        </p:nvSpPr>
        <p:spPr/>
        <p:txBody>
          <a:bodyPr/>
          <a:lstStyle/>
          <a:p>
            <a:fld id="{65C4EA28-B458-4E46-B9F4-997E5D068A2D}" type="slidenum">
              <a:rPr lang="en-US" smtClean="0"/>
              <a:t>36</a:t>
            </a:fld>
            <a:endParaRPr lang="en-US"/>
          </a:p>
        </p:txBody>
      </p:sp>
    </p:spTree>
    <p:extLst>
      <p:ext uri="{BB962C8B-B14F-4D97-AF65-F5344CB8AC3E}">
        <p14:creationId xmlns:p14="http://schemas.microsoft.com/office/powerpoint/2010/main" val="1765841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04dab15f3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04dab15f3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694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04092eab1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04092eab1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3943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04092eab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04092eab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4191461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04092eab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04092eab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1244247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04092eab1_1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404092eab1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TCP RST is fast!</a:t>
            </a:r>
            <a:endParaRPr/>
          </a:p>
          <a:p>
            <a:pPr marL="0" lvl="0" indent="0" algn="l" rtl="0">
              <a:spcBef>
                <a:spcPts val="0"/>
              </a:spcBef>
              <a:spcAft>
                <a:spcPts val="0"/>
              </a:spcAft>
              <a:buNone/>
            </a:pPr>
            <a:r>
              <a:rPr lang="en"/>
              <a:t>Timeout is slooowww</a:t>
            </a:r>
            <a:endParaRPr/>
          </a:p>
        </p:txBody>
      </p:sp>
    </p:spTree>
    <p:extLst>
      <p:ext uri="{BB962C8B-B14F-4D97-AF65-F5344CB8AC3E}">
        <p14:creationId xmlns:p14="http://schemas.microsoft.com/office/powerpoint/2010/main" val="2693586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914401" y="3257550"/>
            <a:ext cx="7315199" cy="30861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 sz="1200"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 sz="1200" dirty="0"/>
              <a:t>DNS query: </a:t>
            </a:r>
            <a:r>
              <a:rPr lang="en" sz="1200" dirty="0" err="1"/>
              <a:t>time.nestlabs.com</a:t>
            </a:r>
            <a:r>
              <a:rPr lang="en" sz="1200" dirty="0"/>
              <a:t>, </a:t>
            </a:r>
            <a:r>
              <a:rPr lang="en" sz="1200" dirty="0" err="1"/>
              <a:t>frontdoor.nest.com</a:t>
            </a:r>
            <a:r>
              <a:rPr lang="en" sz="1200" dirty="0"/>
              <a:t>, log-rts01-iad01.devices.nest.net. transport01-rts04-iad01.transport.home.nest.com</a:t>
            </a:r>
          </a:p>
          <a:p>
            <a:pPr lvl="0">
              <a:spcBef>
                <a:spcPts val="0"/>
              </a:spcBef>
              <a:buNone/>
            </a:pPr>
            <a:endParaRPr dirty="0"/>
          </a:p>
        </p:txBody>
      </p:sp>
    </p:spTree>
    <p:extLst>
      <p:ext uri="{BB962C8B-B14F-4D97-AF65-F5344CB8AC3E}">
        <p14:creationId xmlns:p14="http://schemas.microsoft.com/office/powerpoint/2010/main" val="3294933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04092eab1_1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04092eab1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TCP RST is fast!</a:t>
            </a:r>
            <a:endParaRPr/>
          </a:p>
          <a:p>
            <a:pPr marL="0" lvl="0" indent="0" algn="l" rtl="0">
              <a:spcBef>
                <a:spcPts val="0"/>
              </a:spcBef>
              <a:spcAft>
                <a:spcPts val="0"/>
              </a:spcAft>
              <a:buNone/>
            </a:pPr>
            <a:r>
              <a:rPr lang="en"/>
              <a:t>Timeout is slooowww</a:t>
            </a:r>
            <a:endParaRPr/>
          </a:p>
        </p:txBody>
      </p:sp>
    </p:spTree>
    <p:extLst>
      <p:ext uri="{BB962C8B-B14F-4D97-AF65-F5344CB8AC3E}">
        <p14:creationId xmlns:p14="http://schemas.microsoft.com/office/powerpoint/2010/main" val="4202816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fb8706be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fb8706be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4100289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04092eab1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404092eab1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521561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04092eab1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04092eab1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supposed to be possible for X-origin request due to SOP (except images/CCS and passive resources), this is a new vuln</a:t>
            </a:r>
            <a:endParaRPr/>
          </a:p>
        </p:txBody>
      </p:sp>
    </p:spTree>
    <p:extLst>
      <p:ext uri="{BB962C8B-B14F-4D97-AF65-F5344CB8AC3E}">
        <p14:creationId xmlns:p14="http://schemas.microsoft.com/office/powerpoint/2010/main" val="3076271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404092eab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404092eab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1717508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404092eab1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404092eab1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1975030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04092eab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04092eab1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19567497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404092eab1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404092eab1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969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404092eab1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404092eab1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7885191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fb8706be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fb8706be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1413089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Reported in the news, presented at the Federal Trade Commission…</a:t>
            </a:r>
          </a:p>
          <a:p>
            <a:endParaRPr lang="en-US" dirty="0"/>
          </a:p>
          <a:p>
            <a:r>
              <a:rPr lang="en-US" dirty="0"/>
              <a:t>Just encrypt, right?</a:t>
            </a:r>
          </a:p>
        </p:txBody>
      </p:sp>
      <p:sp>
        <p:nvSpPr>
          <p:cNvPr id="4" name="Slide Number Placeholder 3"/>
          <p:cNvSpPr>
            <a:spLocks noGrp="1"/>
          </p:cNvSpPr>
          <p:nvPr>
            <p:ph type="sldNum" sz="quarter" idx="5"/>
          </p:nvPr>
        </p:nvSpPr>
        <p:spPr/>
        <p:txBody>
          <a:bodyPr/>
          <a:lstStyle/>
          <a:p>
            <a:fld id="{65C4EA28-B458-4E46-B9F4-997E5D068A2D}" type="slidenum">
              <a:rPr lang="en-US" smtClean="0"/>
              <a:t>7</a:t>
            </a:fld>
            <a:endParaRPr lang="en-US"/>
          </a:p>
        </p:txBody>
      </p:sp>
    </p:spTree>
    <p:extLst>
      <p:ext uri="{BB962C8B-B14F-4D97-AF65-F5344CB8AC3E}">
        <p14:creationId xmlns:p14="http://schemas.microsoft.com/office/powerpoint/2010/main" val="1058257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fb8706be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fb8706be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260327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fb8706be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fb8706be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1253857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fb8706be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fb8706be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2577833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fb8706be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fb8706be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5909434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fb8706be6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fb8706be6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40135408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fb8706be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fb8706be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39644931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0648f5ac4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0648f5ac4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4051736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these devices interface with their smartphone app companion through a (simple, insecure, unauthenticated) web server.</a:t>
            </a:r>
          </a:p>
          <a:p>
            <a:r>
              <a:rPr lang="en-US" dirty="0"/>
              <a:t>This means that…</a:t>
            </a:r>
          </a:p>
          <a:p>
            <a:r>
              <a:rPr lang="en-US" dirty="0"/>
              <a:t>Classical web-based attacks also work on many of these devices!</a:t>
            </a:r>
          </a:p>
        </p:txBody>
      </p:sp>
      <p:sp>
        <p:nvSpPr>
          <p:cNvPr id="4" name="Slide Number Placeholder 3"/>
          <p:cNvSpPr>
            <a:spLocks noGrp="1"/>
          </p:cNvSpPr>
          <p:nvPr>
            <p:ph type="sldNum" sz="quarter" idx="5"/>
          </p:nvPr>
        </p:nvSpPr>
        <p:spPr/>
        <p:txBody>
          <a:bodyPr/>
          <a:lstStyle/>
          <a:p>
            <a:fld id="{65C4EA28-B458-4E46-B9F4-997E5D068A2D}" type="slidenum">
              <a:rPr lang="en-US" smtClean="0"/>
              <a:t>62</a:t>
            </a:fld>
            <a:endParaRPr lang="en-US"/>
          </a:p>
        </p:txBody>
      </p:sp>
    </p:spTree>
    <p:extLst>
      <p:ext uri="{BB962C8B-B14F-4D97-AF65-F5344CB8AC3E}">
        <p14:creationId xmlns:p14="http://schemas.microsoft.com/office/powerpoint/2010/main" val="898716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04092eab1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404092eab1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2558507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91b684b9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91b684b9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98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Took the perspective of an adversary:</a:t>
            </a:r>
          </a:p>
          <a:p>
            <a:r>
              <a:rPr lang="en-US" baseline="0" dirty="0"/>
              <a:t>Does a strategy exist to infer user behavior from encrypted </a:t>
            </a:r>
            <a:r>
              <a:rPr lang="en-US" baseline="0" dirty="0" err="1"/>
              <a:t>IoT</a:t>
            </a:r>
            <a:r>
              <a:rPr lang="en-US" baseline="0" dirty="0"/>
              <a:t> traffic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It’s important to be specific: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We defined a passive network attacker threat model that approximates an ISP: FCC rulings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Try to make our assumptions as conservative as possible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Raises the questions: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What are smart home </a:t>
            </a:r>
            <a:r>
              <a:rPr lang="en-US" sz="1200" u="none" kern="1200" baseline="0" dirty="0" err="1">
                <a:solidFill>
                  <a:schemeClr val="tx1"/>
                </a:solidFill>
                <a:latin typeface="+mn-lt"/>
                <a:ea typeface="+mn-ea"/>
                <a:cs typeface="+mn-cs"/>
              </a:rPr>
              <a:t>IoT</a:t>
            </a:r>
            <a:r>
              <a:rPr lang="en-US" sz="1200" u="none" kern="1200" baseline="0" dirty="0">
                <a:solidFill>
                  <a:schemeClr val="tx1"/>
                </a:solidFill>
                <a:latin typeface="+mn-lt"/>
                <a:ea typeface="+mn-ea"/>
                <a:cs typeface="+mn-cs"/>
              </a:rPr>
              <a:t> devices?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How are they connected to the Internet?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We define a “smart home device” as any single-purpose Internet-connected device intended for home use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or a hub-like device that connects and controls multiple single- purpose devices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We assume that the majority of these devices are located behind a home gateway router that acts as a firewall and a Network Address Translator (NAT)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This is a “best case” assumption.  Note that the security cameras involved in the most recent DDoS attack had public IP addresses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cannot manipulate network traffic - we assume that an ISP or similar attacker will not want to perform active attacks on most users</a:t>
            </a:r>
          </a:p>
          <a:p>
            <a:endParaRPr lang="en-US" dirty="0"/>
          </a:p>
          <a:p>
            <a:r>
              <a:rPr lang="en-US" sz="1200" u="none" kern="1200" baseline="0" dirty="0">
                <a:solidFill>
                  <a:schemeClr val="tx1"/>
                </a:solidFill>
                <a:latin typeface="+mn-lt"/>
                <a:ea typeface="+mn-ea"/>
                <a:cs typeface="+mn-cs"/>
              </a:rPr>
              <a:t>Adversary can obtain and analyze </a:t>
            </a:r>
            <a:r>
              <a:rPr lang="en-US" sz="1200" u="none" kern="1200" baseline="0" dirty="0" err="1">
                <a:solidFill>
                  <a:schemeClr val="tx1"/>
                </a:solidFill>
                <a:latin typeface="+mn-lt"/>
                <a:ea typeface="+mn-ea"/>
                <a:cs typeface="+mn-cs"/>
              </a:rPr>
              <a:t>IoT</a:t>
            </a:r>
            <a:r>
              <a:rPr lang="en-US" sz="1200" u="none" kern="1200" baseline="0" dirty="0">
                <a:solidFill>
                  <a:schemeClr val="tx1"/>
                </a:solidFill>
                <a:latin typeface="+mn-lt"/>
                <a:ea typeface="+mn-ea"/>
                <a:cs typeface="+mn-cs"/>
              </a:rPr>
              <a:t> devices just as we have, and record traffic to observe DNS queries and train machine learning classifiers for use on live traffic </a:t>
            </a:r>
          </a:p>
          <a:p>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Encrypted packet contents because all 4 devices we tested used SSL/TLS.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We suspect that the percentage of </a:t>
            </a:r>
            <a:r>
              <a:rPr lang="en-US" sz="1200" u="none" kern="1200" baseline="0" dirty="0" err="1">
                <a:solidFill>
                  <a:schemeClr val="tx1"/>
                </a:solidFill>
                <a:latin typeface="+mn-lt"/>
                <a:ea typeface="+mn-ea"/>
                <a:cs typeface="+mn-cs"/>
              </a:rPr>
              <a:t>IoT</a:t>
            </a:r>
            <a:r>
              <a:rPr lang="en-US" sz="1200" u="none" kern="1200" baseline="0" dirty="0">
                <a:solidFill>
                  <a:schemeClr val="tx1"/>
                </a:solidFill>
                <a:latin typeface="+mn-lt"/>
                <a:ea typeface="+mn-ea"/>
                <a:cs typeface="+mn-cs"/>
              </a:rPr>
              <a:t> devices that do use encryption will continue to increase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By no means the only or best model: could have looked at malicious devices or </a:t>
            </a:r>
            <a:r>
              <a:rPr lang="en-US" sz="1200" u="none" kern="1200" baseline="0" dirty="0" err="1">
                <a:solidFill>
                  <a:schemeClr val="tx1"/>
                </a:solidFill>
                <a:latin typeface="+mn-lt"/>
                <a:ea typeface="+mn-ea"/>
                <a:cs typeface="+mn-cs"/>
              </a:rPr>
              <a:t>wifi</a:t>
            </a:r>
            <a:r>
              <a:rPr lang="en-US" sz="1200" u="none" kern="1200" baseline="0" dirty="0">
                <a:solidFill>
                  <a:schemeClr val="tx1"/>
                </a:solidFill>
                <a:latin typeface="+mn-lt"/>
                <a:ea typeface="+mn-ea"/>
                <a:cs typeface="+mn-cs"/>
              </a:rPr>
              <a:t> eavesdropper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This model an approximation of ISP following privacy best practices and a device following best practices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9ACB4E8-73AF-F14F-993C-DB07459434D4}" type="slidenum">
              <a:rPr lang="en-US" smtClean="0"/>
              <a:t>8</a:t>
            </a:fld>
            <a:endParaRPr lang="en-US"/>
          </a:p>
        </p:txBody>
      </p:sp>
    </p:spTree>
    <p:extLst>
      <p:ext uri="{BB962C8B-B14F-4D97-AF65-F5344CB8AC3E}">
        <p14:creationId xmlns:p14="http://schemas.microsoft.com/office/powerpoint/2010/main" val="902977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we purchased 4 popular smart home </a:t>
            </a:r>
            <a:r>
              <a:rPr lang="en-US" sz="1200" u="none" kern="1200" baseline="0" dirty="0" err="1">
                <a:solidFill>
                  <a:schemeClr val="tx1"/>
                </a:solidFill>
                <a:latin typeface="+mn-lt"/>
                <a:ea typeface="+mn-ea"/>
                <a:cs typeface="+mn-cs"/>
              </a:rPr>
              <a:t>IoT</a:t>
            </a:r>
            <a:r>
              <a:rPr lang="en-US" sz="1200" u="none" kern="1200" baseline="0" dirty="0">
                <a:solidFill>
                  <a:schemeClr val="tx1"/>
                </a:solidFill>
                <a:latin typeface="+mn-lt"/>
                <a:ea typeface="+mn-ea"/>
                <a:cs typeface="+mn-cs"/>
              </a:rPr>
              <a:t> devices and set up a smart home laboratory to observe and record their network behavior.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These devices included a Nest Indoor security camera, a WeMo smart outlet, an Amazon Echo, and a Sense Sleep Monitor.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We configured a raspberry pi to act as a </a:t>
            </a:r>
            <a:r>
              <a:rPr lang="en-US" sz="1200" u="none" kern="1200" baseline="0" dirty="0" err="1">
                <a:solidFill>
                  <a:schemeClr val="tx1"/>
                </a:solidFill>
                <a:latin typeface="+mn-lt"/>
                <a:ea typeface="+mn-ea"/>
                <a:cs typeface="+mn-cs"/>
              </a:rPr>
              <a:t>wifi</a:t>
            </a:r>
            <a:r>
              <a:rPr lang="en-US" sz="1200" u="none" kern="1200" baseline="0" dirty="0">
                <a:solidFill>
                  <a:schemeClr val="tx1"/>
                </a:solidFill>
                <a:latin typeface="+mn-lt"/>
                <a:ea typeface="+mn-ea"/>
                <a:cs typeface="+mn-cs"/>
              </a:rPr>
              <a:t> access point, and we connected each of the devices to the wireless network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In this setup, the Raspberry Pi acts as a home gateway router and NAT, translating the local IP address of each device on it’s </a:t>
            </a:r>
            <a:r>
              <a:rPr lang="en-US" sz="1200" u="none" kern="1200" baseline="0" dirty="0" err="1">
                <a:solidFill>
                  <a:schemeClr val="tx1"/>
                </a:solidFill>
                <a:latin typeface="+mn-lt"/>
                <a:ea typeface="+mn-ea"/>
                <a:cs typeface="+mn-cs"/>
              </a:rPr>
              <a:t>wifi</a:t>
            </a:r>
            <a:r>
              <a:rPr lang="en-US" sz="1200" u="none" kern="1200" baseline="0" dirty="0">
                <a:solidFill>
                  <a:schemeClr val="tx1"/>
                </a:solidFill>
                <a:latin typeface="+mn-lt"/>
                <a:ea typeface="+mn-ea"/>
                <a:cs typeface="+mn-cs"/>
              </a:rPr>
              <a:t> network to the public IP address of the Pi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We then recorded all traffic sent and received by each device, during everyday use and controlled testing.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u="non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B9ACB4E8-73AF-F14F-993C-DB07459434D4}" type="slidenum">
              <a:rPr lang="en-US" smtClean="0"/>
              <a:t>9</a:t>
            </a:fld>
            <a:endParaRPr lang="en-US"/>
          </a:p>
        </p:txBody>
      </p:sp>
    </p:spTree>
    <p:extLst>
      <p:ext uri="{BB962C8B-B14F-4D97-AF65-F5344CB8AC3E}">
        <p14:creationId xmlns:p14="http://schemas.microsoft.com/office/powerpoint/2010/main" val="195552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ACB4E8-73AF-F14F-993C-DB07459434D4}" type="slidenum">
              <a:rPr lang="en-US" smtClean="0"/>
              <a:t>10</a:t>
            </a:fld>
            <a:endParaRPr lang="en-US"/>
          </a:p>
        </p:txBody>
      </p:sp>
    </p:spTree>
    <p:extLst>
      <p:ext uri="{BB962C8B-B14F-4D97-AF65-F5344CB8AC3E}">
        <p14:creationId xmlns:p14="http://schemas.microsoft.com/office/powerpoint/2010/main" val="106288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example is the Nest Security</a:t>
            </a:r>
            <a:r>
              <a:rPr lang="en-US" baseline="0" dirty="0"/>
              <a:t> Camera</a:t>
            </a:r>
          </a:p>
          <a:p>
            <a:endParaRPr lang="en-US" baseline="0" dirty="0"/>
          </a:p>
          <a:p>
            <a:r>
              <a:rPr lang="en-US" baseline="0" dirty="0"/>
              <a:t>Specifically, we observed two distinct operational states of the camera: live streaming vs motion detection</a:t>
            </a:r>
          </a:p>
          <a:p>
            <a:endParaRPr lang="en-US" baseline="0" dirty="0"/>
          </a:p>
          <a:p>
            <a:r>
              <a:rPr lang="en-US" baseline="0" dirty="0"/>
              <a:t>In the live streaming state, the camera is actively recording its video feed and transmitting it to the cloud for live viewing on the Nest web or mobile application or to be saved for users with paid accounts</a:t>
            </a:r>
          </a:p>
          <a:p>
            <a:endParaRPr lang="en-US" baseline="0" dirty="0"/>
          </a:p>
          <a:p>
            <a:r>
              <a:rPr lang="en-US" baseline="0" dirty="0"/>
              <a:t>In the motion detecting state, the camera monitors the video feed locally rather than transmitting it live to the cloud.  If it detects motion within the video, it takes a snapshot and sends a notification to the user</a:t>
            </a:r>
          </a:p>
          <a:p>
            <a:endParaRPr lang="en-US" baseline="0" dirty="0"/>
          </a:p>
          <a:p>
            <a:r>
              <a:rPr lang="en-US" baseline="0" dirty="0"/>
              <a:t>In this and the following slides, we plot send and receive rate in Bytes/second versus time since the start of traffic recording in seconds </a:t>
            </a:r>
          </a:p>
          <a:p>
            <a:endParaRPr lang="en-US" baseline="0" dirty="0"/>
          </a:p>
          <a:p>
            <a:r>
              <a:rPr lang="en-US" baseline="0" dirty="0"/>
              <a:t>For this particular instance, we recorded traffic while alternating the camera between the live streaming and motion detection states</a:t>
            </a:r>
          </a:p>
          <a:p>
            <a:endParaRPr lang="en-US" baseline="0" dirty="0"/>
          </a:p>
          <a:p>
            <a:r>
              <a:rPr lang="en-US" baseline="0" dirty="0"/>
              <a:t>We note that there is a clear distinction between camera’s network traffic rate between states.</a:t>
            </a:r>
          </a:p>
          <a:p>
            <a:endParaRPr lang="en-US" baseline="0" dirty="0"/>
          </a:p>
          <a:p>
            <a:r>
              <a:rPr lang="en-US" baseline="0" dirty="0"/>
              <a:t>This poses both a privacy and a physical security risk</a:t>
            </a:r>
          </a:p>
          <a:p>
            <a:r>
              <a:rPr lang="en-US" baseline="0" dirty="0"/>
              <a:t>A network observer should not be able to determine whether a security camera is being actively monitored </a:t>
            </a:r>
          </a:p>
        </p:txBody>
      </p:sp>
      <p:sp>
        <p:nvSpPr>
          <p:cNvPr id="4" name="Slide Number Placeholder 3"/>
          <p:cNvSpPr>
            <a:spLocks noGrp="1"/>
          </p:cNvSpPr>
          <p:nvPr>
            <p:ph type="sldNum" sz="quarter" idx="10"/>
          </p:nvPr>
        </p:nvSpPr>
        <p:spPr/>
        <p:txBody>
          <a:bodyPr/>
          <a:lstStyle/>
          <a:p>
            <a:fld id="{B9ACB4E8-73AF-F14F-993C-DB07459434D4}" type="slidenum">
              <a:rPr lang="en-US" smtClean="0"/>
              <a:t>11</a:t>
            </a:fld>
            <a:endParaRPr lang="en-US"/>
          </a:p>
        </p:txBody>
      </p:sp>
    </p:spTree>
    <p:extLst>
      <p:ext uri="{BB962C8B-B14F-4D97-AF65-F5344CB8AC3E}">
        <p14:creationId xmlns:p14="http://schemas.microsoft.com/office/powerpoint/2010/main" val="1877974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focused on the motion detection state</a:t>
            </a:r>
          </a:p>
          <a:p>
            <a:endParaRPr lang="en-US" dirty="0"/>
          </a:p>
          <a:p>
            <a:r>
              <a:rPr lang="en-US" dirty="0"/>
              <a:t>We</a:t>
            </a:r>
            <a:r>
              <a:rPr lang="en-US" baseline="0" dirty="0"/>
              <a:t> recorded traffic while pointing the camera at a projection screen with a stationary shape located in one </a:t>
            </a:r>
            <a:r>
              <a:rPr lang="en-US" baseline="0" dirty="0" err="1"/>
              <a:t>quandrant</a:t>
            </a:r>
            <a:r>
              <a:rPr lang="en-US" baseline="0" dirty="0"/>
              <a:t>.  </a:t>
            </a:r>
          </a:p>
          <a:p>
            <a:endParaRPr lang="en-US" baseline="0" dirty="0"/>
          </a:p>
          <a:p>
            <a:r>
              <a:rPr lang="en-US" baseline="0" dirty="0"/>
              <a:t>Every 2 minutes the shape was programmatically moved to a different randomly selected quadrant to simulate motion</a:t>
            </a:r>
          </a:p>
          <a:p>
            <a:endParaRPr lang="en-US" baseline="0" dirty="0"/>
          </a:p>
          <a:p>
            <a:r>
              <a:rPr lang="en-US" baseline="0" dirty="0"/>
              <a:t>These motion events caused the clearly distinguishable spikes in traffic from the Nest</a:t>
            </a:r>
          </a:p>
          <a:p>
            <a:endParaRPr lang="en-US" baseline="0" dirty="0"/>
          </a:p>
          <a:p>
            <a:r>
              <a:rPr lang="en-US" baseline="0" dirty="0"/>
              <a:t>This is a privacy risk because  a network observer can observe the presence or absence of movement inside a user’s </a:t>
            </a:r>
            <a:r>
              <a:rPr lang="en-US" baseline="0" dirty="0" err="1"/>
              <a:t>smarthome</a:t>
            </a:r>
            <a:r>
              <a:rPr lang="en-US" baseline="0" dirty="0"/>
              <a:t>, potentially indicating whether </a:t>
            </a:r>
          </a:p>
          <a:p>
            <a:r>
              <a:rPr lang="en-US" baseline="0" dirty="0"/>
              <a:t>or not the user is at home </a:t>
            </a:r>
            <a:endParaRPr lang="en-US" dirty="0"/>
          </a:p>
        </p:txBody>
      </p:sp>
      <p:sp>
        <p:nvSpPr>
          <p:cNvPr id="4" name="Slide Number Placeholder 3"/>
          <p:cNvSpPr>
            <a:spLocks noGrp="1"/>
          </p:cNvSpPr>
          <p:nvPr>
            <p:ph type="sldNum" sz="quarter" idx="10"/>
          </p:nvPr>
        </p:nvSpPr>
        <p:spPr/>
        <p:txBody>
          <a:bodyPr/>
          <a:lstStyle/>
          <a:p>
            <a:fld id="{B9ACB4E8-73AF-F14F-993C-DB07459434D4}" type="slidenum">
              <a:rPr lang="en-US" smtClean="0"/>
              <a:t>12</a:t>
            </a:fld>
            <a:endParaRPr lang="en-US"/>
          </a:p>
        </p:txBody>
      </p:sp>
    </p:spTree>
    <p:extLst>
      <p:ext uri="{BB962C8B-B14F-4D97-AF65-F5344CB8AC3E}">
        <p14:creationId xmlns:p14="http://schemas.microsoft.com/office/powerpoint/2010/main" val="3962580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AF0C-8EB4-3140-B305-B253030DB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820B8D-2C13-C342-BD65-7A3F05DA55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16CE0D-2763-D146-A448-2538CDACEC6D}"/>
              </a:ext>
            </a:extLst>
          </p:cNvPr>
          <p:cNvSpPr>
            <a:spLocks noGrp="1"/>
          </p:cNvSpPr>
          <p:nvPr>
            <p:ph type="dt" sz="half" idx="10"/>
          </p:nvPr>
        </p:nvSpPr>
        <p:spPr/>
        <p:txBody>
          <a:bodyPr/>
          <a:lstStyle/>
          <a:p>
            <a:fld id="{E445767D-DA3F-3F43-B460-8D9CC563F606}" type="datetimeFigureOut">
              <a:rPr lang="en-US" smtClean="0"/>
              <a:t>8/2/22</a:t>
            </a:fld>
            <a:endParaRPr lang="en-US"/>
          </a:p>
        </p:txBody>
      </p:sp>
      <p:sp>
        <p:nvSpPr>
          <p:cNvPr id="5" name="Footer Placeholder 4">
            <a:extLst>
              <a:ext uri="{FF2B5EF4-FFF2-40B4-BE49-F238E27FC236}">
                <a16:creationId xmlns:a16="http://schemas.microsoft.com/office/drawing/2014/main" id="{BF5D66F9-CAE9-1143-BCD9-E2FB55321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6E236D-814A-5F45-800D-FC4C0B421975}"/>
              </a:ext>
            </a:extLst>
          </p:cNvPr>
          <p:cNvSpPr>
            <a:spLocks noGrp="1"/>
          </p:cNvSpPr>
          <p:nvPr>
            <p:ph type="sldNum" sz="quarter" idx="12"/>
          </p:nvPr>
        </p:nvSpPr>
        <p:spPr/>
        <p:txBody>
          <a:bodyPr/>
          <a:lstStyle/>
          <a:p>
            <a:fld id="{29C63B8A-023C-3141-8899-11B18A8EB2FA}" type="slidenum">
              <a:rPr lang="en-US" smtClean="0"/>
              <a:t>‹#›</a:t>
            </a:fld>
            <a:endParaRPr lang="en-US"/>
          </a:p>
        </p:txBody>
      </p:sp>
    </p:spTree>
    <p:extLst>
      <p:ext uri="{BB962C8B-B14F-4D97-AF65-F5344CB8AC3E}">
        <p14:creationId xmlns:p14="http://schemas.microsoft.com/office/powerpoint/2010/main" val="280265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70732-D1EF-FE4A-A5A0-0701E377BE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F73D12-AB7E-9F4A-AAE8-C429505BEDE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062C9-A143-3440-8322-72F8BEABF498}"/>
              </a:ext>
            </a:extLst>
          </p:cNvPr>
          <p:cNvSpPr>
            <a:spLocks noGrp="1"/>
          </p:cNvSpPr>
          <p:nvPr>
            <p:ph type="dt" sz="half" idx="10"/>
          </p:nvPr>
        </p:nvSpPr>
        <p:spPr/>
        <p:txBody>
          <a:bodyPr/>
          <a:lstStyle/>
          <a:p>
            <a:fld id="{E445767D-DA3F-3F43-B460-8D9CC563F606}" type="datetimeFigureOut">
              <a:rPr lang="en-US" smtClean="0"/>
              <a:t>8/2/22</a:t>
            </a:fld>
            <a:endParaRPr lang="en-US"/>
          </a:p>
        </p:txBody>
      </p:sp>
      <p:sp>
        <p:nvSpPr>
          <p:cNvPr id="5" name="Footer Placeholder 4">
            <a:extLst>
              <a:ext uri="{FF2B5EF4-FFF2-40B4-BE49-F238E27FC236}">
                <a16:creationId xmlns:a16="http://schemas.microsoft.com/office/drawing/2014/main" id="{0B1606C6-82F9-D449-AA55-2B57B6308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C60476-2A00-194C-B13B-BC8B9594ABB1}"/>
              </a:ext>
            </a:extLst>
          </p:cNvPr>
          <p:cNvSpPr>
            <a:spLocks noGrp="1"/>
          </p:cNvSpPr>
          <p:nvPr>
            <p:ph type="sldNum" sz="quarter" idx="12"/>
          </p:nvPr>
        </p:nvSpPr>
        <p:spPr/>
        <p:txBody>
          <a:bodyPr/>
          <a:lstStyle/>
          <a:p>
            <a:fld id="{29C63B8A-023C-3141-8899-11B18A8EB2FA}" type="slidenum">
              <a:rPr lang="en-US" smtClean="0"/>
              <a:t>‹#›</a:t>
            </a:fld>
            <a:endParaRPr lang="en-US"/>
          </a:p>
        </p:txBody>
      </p:sp>
    </p:spTree>
    <p:extLst>
      <p:ext uri="{BB962C8B-B14F-4D97-AF65-F5344CB8AC3E}">
        <p14:creationId xmlns:p14="http://schemas.microsoft.com/office/powerpoint/2010/main" val="2728177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B20E1E-EE46-8940-8696-0553B38A9F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6EAE54-A146-B748-83C0-CE09704AF32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75151-ED10-D043-B995-F68686E90F04}"/>
              </a:ext>
            </a:extLst>
          </p:cNvPr>
          <p:cNvSpPr>
            <a:spLocks noGrp="1"/>
          </p:cNvSpPr>
          <p:nvPr>
            <p:ph type="dt" sz="half" idx="10"/>
          </p:nvPr>
        </p:nvSpPr>
        <p:spPr/>
        <p:txBody>
          <a:bodyPr/>
          <a:lstStyle/>
          <a:p>
            <a:fld id="{E445767D-DA3F-3F43-B460-8D9CC563F606}" type="datetimeFigureOut">
              <a:rPr lang="en-US" smtClean="0"/>
              <a:t>8/2/22</a:t>
            </a:fld>
            <a:endParaRPr lang="en-US"/>
          </a:p>
        </p:txBody>
      </p:sp>
      <p:sp>
        <p:nvSpPr>
          <p:cNvPr id="5" name="Footer Placeholder 4">
            <a:extLst>
              <a:ext uri="{FF2B5EF4-FFF2-40B4-BE49-F238E27FC236}">
                <a16:creationId xmlns:a16="http://schemas.microsoft.com/office/drawing/2014/main" id="{5AB5F31E-AF22-6946-BA13-5ECF3D426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950B3-201A-B44D-92B1-62BF45B860E9}"/>
              </a:ext>
            </a:extLst>
          </p:cNvPr>
          <p:cNvSpPr>
            <a:spLocks noGrp="1"/>
          </p:cNvSpPr>
          <p:nvPr>
            <p:ph type="sldNum" sz="quarter" idx="12"/>
          </p:nvPr>
        </p:nvSpPr>
        <p:spPr/>
        <p:txBody>
          <a:bodyPr/>
          <a:lstStyle/>
          <a:p>
            <a:fld id="{29C63B8A-023C-3141-8899-11B18A8EB2FA}" type="slidenum">
              <a:rPr lang="en-US" smtClean="0"/>
              <a:t>‹#›</a:t>
            </a:fld>
            <a:endParaRPr lang="en-US"/>
          </a:p>
        </p:txBody>
      </p:sp>
    </p:spTree>
    <p:extLst>
      <p:ext uri="{BB962C8B-B14F-4D97-AF65-F5344CB8AC3E}">
        <p14:creationId xmlns:p14="http://schemas.microsoft.com/office/powerpoint/2010/main" val="2590880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3" name="Google Shape;83;p16"/>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84" name="Google Shape;84;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744449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614600" y="2753800"/>
            <a:ext cx="10962800" cy="1350400"/>
          </a:xfrm>
          <a:prstGeom prst="rect">
            <a:avLst/>
          </a:prstGeom>
        </p:spPr>
        <p:txBody>
          <a:bodyPr spcFirstLastPara="1" wrap="square" lIns="91425" tIns="91425" rIns="91425" bIns="91425" anchor="ctr" anchorCtr="0"/>
          <a:lstStyle>
            <a:lvl1pPr lvl="0" rtl="0">
              <a:spcBef>
                <a:spcPts val="0"/>
              </a:spcBef>
              <a:spcAft>
                <a:spcPts val="0"/>
              </a:spcAft>
              <a:buSzPts val="4200"/>
              <a:buNone/>
              <a:defRPr sz="56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75" name="Google Shape;75;p15"/>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16532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4"/>
        <p:cNvGrpSpPr/>
        <p:nvPr/>
      </p:nvGrpSpPr>
      <p:grpSpPr>
        <a:xfrm>
          <a:off x="0" y="0"/>
          <a:ext cx="0" cy="0"/>
          <a:chOff x="0" y="0"/>
          <a:chExt cx="0" cy="0"/>
        </a:xfrm>
      </p:grpSpPr>
      <p:sp>
        <p:nvSpPr>
          <p:cNvPr id="95" name="Google Shape;95;p19"/>
          <p:cNvSpPr txBox="1"/>
          <p:nvPr/>
        </p:nvSpPr>
        <p:spPr>
          <a:xfrm rot="10800000" flipH="1">
            <a:off x="4368800" y="33"/>
            <a:ext cx="78232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9"/>
          <p:cNvSpPr/>
          <p:nvPr/>
        </p:nvSpPr>
        <p:spPr>
          <a:xfrm rot="-5400000">
            <a:off x="1012200" y="3356600"/>
            <a:ext cx="6858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9"/>
          <p:cNvSpPr txBox="1">
            <a:spLocks noGrp="1"/>
          </p:cNvSpPr>
          <p:nvPr>
            <p:ph type="title"/>
          </p:nvPr>
        </p:nvSpPr>
        <p:spPr>
          <a:xfrm>
            <a:off x="301437" y="477067"/>
            <a:ext cx="3744000" cy="1271200"/>
          </a:xfrm>
          <a:prstGeom prst="rect">
            <a:avLst/>
          </a:prstGeom>
        </p:spPr>
        <p:txBody>
          <a:bodyPr spcFirstLastPara="1" wrap="square" lIns="91425" tIns="91425" rIns="91425" bIns="91425" anchor="b" anchorCtr="0"/>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8" name="Google Shape;98;p19"/>
          <p:cNvSpPr txBox="1">
            <a:spLocks noGrp="1"/>
          </p:cNvSpPr>
          <p:nvPr>
            <p:ph type="body" idx="1"/>
          </p:nvPr>
        </p:nvSpPr>
        <p:spPr>
          <a:xfrm>
            <a:off x="301433" y="1954400"/>
            <a:ext cx="3744000" cy="4218000"/>
          </a:xfrm>
          <a:prstGeom prst="rect">
            <a:avLst/>
          </a:prstGeom>
        </p:spPr>
        <p:txBody>
          <a:bodyPr spcFirstLastPara="1" wrap="square" lIns="91425" tIns="91425" rIns="91425" bIns="91425" anchor="t" anchorCtr="0"/>
          <a:lstStyle>
            <a:lvl1pPr marL="609585" lvl="0" indent="-406390" rtl="0">
              <a:spcBef>
                <a:spcPts val="0"/>
              </a:spcBef>
              <a:spcAft>
                <a:spcPts val="0"/>
              </a:spcAft>
              <a:buClr>
                <a:schemeClr val="lt1"/>
              </a:buClr>
              <a:buSzPts val="1200"/>
              <a:buChar char="●"/>
              <a:defRPr sz="1600">
                <a:solidFill>
                  <a:schemeClr val="lt1"/>
                </a:solidFill>
              </a:defRPr>
            </a:lvl1pPr>
            <a:lvl2pPr marL="1219170" lvl="1" indent="-406390" rtl="0">
              <a:spcBef>
                <a:spcPts val="2133"/>
              </a:spcBef>
              <a:spcAft>
                <a:spcPts val="0"/>
              </a:spcAft>
              <a:buClr>
                <a:schemeClr val="lt1"/>
              </a:buClr>
              <a:buSzPts val="1200"/>
              <a:buChar char="○"/>
              <a:defRPr sz="1600">
                <a:solidFill>
                  <a:schemeClr val="lt1"/>
                </a:solidFill>
              </a:defRPr>
            </a:lvl2pPr>
            <a:lvl3pPr marL="1828754" lvl="2" indent="-406390" rtl="0">
              <a:spcBef>
                <a:spcPts val="2133"/>
              </a:spcBef>
              <a:spcAft>
                <a:spcPts val="0"/>
              </a:spcAft>
              <a:buClr>
                <a:schemeClr val="lt1"/>
              </a:buClr>
              <a:buSzPts val="1200"/>
              <a:buChar char="■"/>
              <a:defRPr sz="1600">
                <a:solidFill>
                  <a:schemeClr val="lt1"/>
                </a:solidFill>
              </a:defRPr>
            </a:lvl3pPr>
            <a:lvl4pPr marL="2438339" lvl="3" indent="-406390" rtl="0">
              <a:spcBef>
                <a:spcPts val="2133"/>
              </a:spcBef>
              <a:spcAft>
                <a:spcPts val="0"/>
              </a:spcAft>
              <a:buClr>
                <a:schemeClr val="lt1"/>
              </a:buClr>
              <a:buSzPts val="1200"/>
              <a:buChar char="●"/>
              <a:defRPr sz="1600">
                <a:solidFill>
                  <a:schemeClr val="lt1"/>
                </a:solidFill>
              </a:defRPr>
            </a:lvl4pPr>
            <a:lvl5pPr marL="3047924" lvl="4" indent="-406390" rtl="0">
              <a:spcBef>
                <a:spcPts val="2133"/>
              </a:spcBef>
              <a:spcAft>
                <a:spcPts val="0"/>
              </a:spcAft>
              <a:buClr>
                <a:schemeClr val="lt1"/>
              </a:buClr>
              <a:buSzPts val="1200"/>
              <a:buChar char="○"/>
              <a:defRPr sz="1600">
                <a:solidFill>
                  <a:schemeClr val="lt1"/>
                </a:solidFill>
              </a:defRPr>
            </a:lvl5pPr>
            <a:lvl6pPr marL="3657509" lvl="5" indent="-406390" rtl="0">
              <a:spcBef>
                <a:spcPts val="2133"/>
              </a:spcBef>
              <a:spcAft>
                <a:spcPts val="0"/>
              </a:spcAft>
              <a:buClr>
                <a:schemeClr val="lt1"/>
              </a:buClr>
              <a:buSzPts val="1200"/>
              <a:buChar char="■"/>
              <a:defRPr sz="1600">
                <a:solidFill>
                  <a:schemeClr val="lt1"/>
                </a:solidFill>
              </a:defRPr>
            </a:lvl6pPr>
            <a:lvl7pPr marL="4267093" lvl="6" indent="-406390" rtl="0">
              <a:spcBef>
                <a:spcPts val="2133"/>
              </a:spcBef>
              <a:spcAft>
                <a:spcPts val="0"/>
              </a:spcAft>
              <a:buClr>
                <a:schemeClr val="lt1"/>
              </a:buClr>
              <a:buSzPts val="1200"/>
              <a:buChar char="●"/>
              <a:defRPr sz="1600">
                <a:solidFill>
                  <a:schemeClr val="lt1"/>
                </a:solidFill>
              </a:defRPr>
            </a:lvl7pPr>
            <a:lvl8pPr marL="4876678" lvl="7" indent="-406390" rtl="0">
              <a:spcBef>
                <a:spcPts val="2133"/>
              </a:spcBef>
              <a:spcAft>
                <a:spcPts val="0"/>
              </a:spcAft>
              <a:buClr>
                <a:schemeClr val="lt1"/>
              </a:buClr>
              <a:buSzPts val="1200"/>
              <a:buChar char="○"/>
              <a:defRPr sz="1600">
                <a:solidFill>
                  <a:schemeClr val="lt1"/>
                </a:solidFill>
              </a:defRPr>
            </a:lvl8pPr>
            <a:lvl9pPr marL="5486263" lvl="8" indent="-406390" rtl="0">
              <a:spcBef>
                <a:spcPts val="2133"/>
              </a:spcBef>
              <a:spcAft>
                <a:spcPts val="2133"/>
              </a:spcAft>
              <a:buClr>
                <a:schemeClr val="lt1"/>
              </a:buClr>
              <a:buSzPts val="1200"/>
              <a:buChar char="■"/>
              <a:defRPr sz="1600">
                <a:solidFill>
                  <a:schemeClr val="lt1"/>
                </a:solidFill>
              </a:defRPr>
            </a:lvl9pPr>
          </a:lstStyle>
          <a:p>
            <a:endParaRPr/>
          </a:p>
        </p:txBody>
      </p:sp>
      <p:sp>
        <p:nvSpPr>
          <p:cNvPr id="99" name="Google Shape;99;p19"/>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738192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ACB9D-6CDE-5B42-8B0A-5004850CE7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FEE0E5-6C71-6E49-A303-A124C8BC35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DA65D5-7C4D-8444-945C-72B3CFB2E40D}"/>
              </a:ext>
            </a:extLst>
          </p:cNvPr>
          <p:cNvSpPr>
            <a:spLocks noGrp="1"/>
          </p:cNvSpPr>
          <p:nvPr>
            <p:ph type="dt" sz="half" idx="10"/>
          </p:nvPr>
        </p:nvSpPr>
        <p:spPr/>
        <p:txBody>
          <a:bodyPr/>
          <a:lstStyle/>
          <a:p>
            <a:fld id="{E445767D-DA3F-3F43-B460-8D9CC563F606}" type="datetimeFigureOut">
              <a:rPr lang="en-US" smtClean="0"/>
              <a:t>8/2/22</a:t>
            </a:fld>
            <a:endParaRPr lang="en-US"/>
          </a:p>
        </p:txBody>
      </p:sp>
      <p:sp>
        <p:nvSpPr>
          <p:cNvPr id="5" name="Footer Placeholder 4">
            <a:extLst>
              <a:ext uri="{FF2B5EF4-FFF2-40B4-BE49-F238E27FC236}">
                <a16:creationId xmlns:a16="http://schemas.microsoft.com/office/drawing/2014/main" id="{59D81506-8EFC-DA44-B9C6-812AB64054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8FD3E-D61F-DE4E-A756-224CB5441E08}"/>
              </a:ext>
            </a:extLst>
          </p:cNvPr>
          <p:cNvSpPr>
            <a:spLocks noGrp="1"/>
          </p:cNvSpPr>
          <p:nvPr>
            <p:ph type="sldNum" sz="quarter" idx="12"/>
          </p:nvPr>
        </p:nvSpPr>
        <p:spPr/>
        <p:txBody>
          <a:bodyPr/>
          <a:lstStyle/>
          <a:p>
            <a:fld id="{29C63B8A-023C-3141-8899-11B18A8EB2FA}" type="slidenum">
              <a:rPr lang="en-US" smtClean="0"/>
              <a:t>‹#›</a:t>
            </a:fld>
            <a:endParaRPr lang="en-US"/>
          </a:p>
        </p:txBody>
      </p:sp>
    </p:spTree>
    <p:extLst>
      <p:ext uri="{BB962C8B-B14F-4D97-AF65-F5344CB8AC3E}">
        <p14:creationId xmlns:p14="http://schemas.microsoft.com/office/powerpoint/2010/main" val="3236211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144AC-44A0-C940-AC59-28DDB66902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88EDA5-FC8E-3542-A874-29405F8921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D04991-BCF4-DA4C-9283-83EC2774F211}"/>
              </a:ext>
            </a:extLst>
          </p:cNvPr>
          <p:cNvSpPr>
            <a:spLocks noGrp="1"/>
          </p:cNvSpPr>
          <p:nvPr>
            <p:ph type="dt" sz="half" idx="10"/>
          </p:nvPr>
        </p:nvSpPr>
        <p:spPr/>
        <p:txBody>
          <a:bodyPr/>
          <a:lstStyle/>
          <a:p>
            <a:fld id="{E445767D-DA3F-3F43-B460-8D9CC563F606}" type="datetimeFigureOut">
              <a:rPr lang="en-US" smtClean="0"/>
              <a:t>8/2/22</a:t>
            </a:fld>
            <a:endParaRPr lang="en-US"/>
          </a:p>
        </p:txBody>
      </p:sp>
      <p:sp>
        <p:nvSpPr>
          <p:cNvPr id="5" name="Footer Placeholder 4">
            <a:extLst>
              <a:ext uri="{FF2B5EF4-FFF2-40B4-BE49-F238E27FC236}">
                <a16:creationId xmlns:a16="http://schemas.microsoft.com/office/drawing/2014/main" id="{452ED7D3-3477-2841-BE5D-1C91E9D11F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003708-FDFF-5A41-A9A3-946F3FF73FC4}"/>
              </a:ext>
            </a:extLst>
          </p:cNvPr>
          <p:cNvSpPr>
            <a:spLocks noGrp="1"/>
          </p:cNvSpPr>
          <p:nvPr>
            <p:ph type="sldNum" sz="quarter" idx="12"/>
          </p:nvPr>
        </p:nvSpPr>
        <p:spPr/>
        <p:txBody>
          <a:bodyPr/>
          <a:lstStyle/>
          <a:p>
            <a:fld id="{29C63B8A-023C-3141-8899-11B18A8EB2FA}" type="slidenum">
              <a:rPr lang="en-US" smtClean="0"/>
              <a:t>‹#›</a:t>
            </a:fld>
            <a:endParaRPr lang="en-US"/>
          </a:p>
        </p:txBody>
      </p:sp>
    </p:spTree>
    <p:extLst>
      <p:ext uri="{BB962C8B-B14F-4D97-AF65-F5344CB8AC3E}">
        <p14:creationId xmlns:p14="http://schemas.microsoft.com/office/powerpoint/2010/main" val="4247472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AE07-7D3A-A741-9FC8-39BBEF2053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E1B64F-1134-D442-B811-B820484EA6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5828C1-68D3-164B-9878-9DEA323A1CB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4C8995-2D80-CB4C-BF9A-29F6EAC8AFF2}"/>
              </a:ext>
            </a:extLst>
          </p:cNvPr>
          <p:cNvSpPr>
            <a:spLocks noGrp="1"/>
          </p:cNvSpPr>
          <p:nvPr>
            <p:ph type="dt" sz="half" idx="10"/>
          </p:nvPr>
        </p:nvSpPr>
        <p:spPr/>
        <p:txBody>
          <a:bodyPr/>
          <a:lstStyle/>
          <a:p>
            <a:fld id="{E445767D-DA3F-3F43-B460-8D9CC563F606}" type="datetimeFigureOut">
              <a:rPr lang="en-US" smtClean="0"/>
              <a:t>8/2/22</a:t>
            </a:fld>
            <a:endParaRPr lang="en-US"/>
          </a:p>
        </p:txBody>
      </p:sp>
      <p:sp>
        <p:nvSpPr>
          <p:cNvPr id="6" name="Footer Placeholder 5">
            <a:extLst>
              <a:ext uri="{FF2B5EF4-FFF2-40B4-BE49-F238E27FC236}">
                <a16:creationId xmlns:a16="http://schemas.microsoft.com/office/drawing/2014/main" id="{F16FD870-84F1-C740-BBBE-48D8B6BA1D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28449-3434-4E4E-9AC6-916C70CEA7B6}"/>
              </a:ext>
            </a:extLst>
          </p:cNvPr>
          <p:cNvSpPr>
            <a:spLocks noGrp="1"/>
          </p:cNvSpPr>
          <p:nvPr>
            <p:ph type="sldNum" sz="quarter" idx="12"/>
          </p:nvPr>
        </p:nvSpPr>
        <p:spPr/>
        <p:txBody>
          <a:bodyPr/>
          <a:lstStyle/>
          <a:p>
            <a:fld id="{29C63B8A-023C-3141-8899-11B18A8EB2FA}" type="slidenum">
              <a:rPr lang="en-US" smtClean="0"/>
              <a:t>‹#›</a:t>
            </a:fld>
            <a:endParaRPr lang="en-US"/>
          </a:p>
        </p:txBody>
      </p:sp>
    </p:spTree>
    <p:extLst>
      <p:ext uri="{BB962C8B-B14F-4D97-AF65-F5344CB8AC3E}">
        <p14:creationId xmlns:p14="http://schemas.microsoft.com/office/powerpoint/2010/main" val="3086647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96A21-60A1-4C49-9183-74236C007C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C2B57B-A3B0-AF44-8709-6847B379AC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EB6C819-92FC-5C46-A27E-364411CE50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955878-152A-E94A-94D9-62A63D6C9C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6542C9-7849-E64F-AC10-2401EEB9B1B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78CA43-45FE-214B-8F2D-A5BDCF024E16}"/>
              </a:ext>
            </a:extLst>
          </p:cNvPr>
          <p:cNvSpPr>
            <a:spLocks noGrp="1"/>
          </p:cNvSpPr>
          <p:nvPr>
            <p:ph type="dt" sz="half" idx="10"/>
          </p:nvPr>
        </p:nvSpPr>
        <p:spPr/>
        <p:txBody>
          <a:bodyPr/>
          <a:lstStyle/>
          <a:p>
            <a:fld id="{E445767D-DA3F-3F43-B460-8D9CC563F606}" type="datetimeFigureOut">
              <a:rPr lang="en-US" smtClean="0"/>
              <a:t>8/2/22</a:t>
            </a:fld>
            <a:endParaRPr lang="en-US"/>
          </a:p>
        </p:txBody>
      </p:sp>
      <p:sp>
        <p:nvSpPr>
          <p:cNvPr id="8" name="Footer Placeholder 7">
            <a:extLst>
              <a:ext uri="{FF2B5EF4-FFF2-40B4-BE49-F238E27FC236}">
                <a16:creationId xmlns:a16="http://schemas.microsoft.com/office/drawing/2014/main" id="{34FE7751-9929-BF4A-B0B8-FEF91DD269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AA9CAD-52FF-8243-B5E6-45F9485B76B3}"/>
              </a:ext>
            </a:extLst>
          </p:cNvPr>
          <p:cNvSpPr>
            <a:spLocks noGrp="1"/>
          </p:cNvSpPr>
          <p:nvPr>
            <p:ph type="sldNum" sz="quarter" idx="12"/>
          </p:nvPr>
        </p:nvSpPr>
        <p:spPr/>
        <p:txBody>
          <a:bodyPr/>
          <a:lstStyle/>
          <a:p>
            <a:fld id="{29C63B8A-023C-3141-8899-11B18A8EB2FA}" type="slidenum">
              <a:rPr lang="en-US" smtClean="0"/>
              <a:t>‹#›</a:t>
            </a:fld>
            <a:endParaRPr lang="en-US"/>
          </a:p>
        </p:txBody>
      </p:sp>
    </p:spTree>
    <p:extLst>
      <p:ext uri="{BB962C8B-B14F-4D97-AF65-F5344CB8AC3E}">
        <p14:creationId xmlns:p14="http://schemas.microsoft.com/office/powerpoint/2010/main" val="373213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ECBEF-F14B-A544-8772-87CB442C65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C48A77-40AA-224C-8CD1-62C89A95A800}"/>
              </a:ext>
            </a:extLst>
          </p:cNvPr>
          <p:cNvSpPr>
            <a:spLocks noGrp="1"/>
          </p:cNvSpPr>
          <p:nvPr>
            <p:ph type="dt" sz="half" idx="10"/>
          </p:nvPr>
        </p:nvSpPr>
        <p:spPr/>
        <p:txBody>
          <a:bodyPr/>
          <a:lstStyle/>
          <a:p>
            <a:fld id="{E445767D-DA3F-3F43-B460-8D9CC563F606}" type="datetimeFigureOut">
              <a:rPr lang="en-US" smtClean="0"/>
              <a:t>8/2/22</a:t>
            </a:fld>
            <a:endParaRPr lang="en-US"/>
          </a:p>
        </p:txBody>
      </p:sp>
      <p:sp>
        <p:nvSpPr>
          <p:cNvPr id="4" name="Footer Placeholder 3">
            <a:extLst>
              <a:ext uri="{FF2B5EF4-FFF2-40B4-BE49-F238E27FC236}">
                <a16:creationId xmlns:a16="http://schemas.microsoft.com/office/drawing/2014/main" id="{69D62198-527F-0144-ABDD-583276EDDE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B7A2C4-2F3E-B34A-9C11-674FD2527BE5}"/>
              </a:ext>
            </a:extLst>
          </p:cNvPr>
          <p:cNvSpPr>
            <a:spLocks noGrp="1"/>
          </p:cNvSpPr>
          <p:nvPr>
            <p:ph type="sldNum" sz="quarter" idx="12"/>
          </p:nvPr>
        </p:nvSpPr>
        <p:spPr/>
        <p:txBody>
          <a:bodyPr/>
          <a:lstStyle/>
          <a:p>
            <a:fld id="{29C63B8A-023C-3141-8899-11B18A8EB2FA}" type="slidenum">
              <a:rPr lang="en-US" smtClean="0"/>
              <a:t>‹#›</a:t>
            </a:fld>
            <a:endParaRPr lang="en-US"/>
          </a:p>
        </p:txBody>
      </p:sp>
    </p:spTree>
    <p:extLst>
      <p:ext uri="{BB962C8B-B14F-4D97-AF65-F5344CB8AC3E}">
        <p14:creationId xmlns:p14="http://schemas.microsoft.com/office/powerpoint/2010/main" val="4104008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EB51B8-45F2-A347-9444-F1056398E576}"/>
              </a:ext>
            </a:extLst>
          </p:cNvPr>
          <p:cNvSpPr>
            <a:spLocks noGrp="1"/>
          </p:cNvSpPr>
          <p:nvPr>
            <p:ph type="dt" sz="half" idx="10"/>
          </p:nvPr>
        </p:nvSpPr>
        <p:spPr/>
        <p:txBody>
          <a:bodyPr/>
          <a:lstStyle/>
          <a:p>
            <a:fld id="{E445767D-DA3F-3F43-B460-8D9CC563F606}" type="datetimeFigureOut">
              <a:rPr lang="en-US" smtClean="0"/>
              <a:t>8/2/22</a:t>
            </a:fld>
            <a:endParaRPr lang="en-US"/>
          </a:p>
        </p:txBody>
      </p:sp>
      <p:sp>
        <p:nvSpPr>
          <p:cNvPr id="3" name="Footer Placeholder 2">
            <a:extLst>
              <a:ext uri="{FF2B5EF4-FFF2-40B4-BE49-F238E27FC236}">
                <a16:creationId xmlns:a16="http://schemas.microsoft.com/office/drawing/2014/main" id="{0CDF8862-D51E-8F42-AAB3-47897C7BC8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EA851-6518-0D45-AA04-682B658332CE}"/>
              </a:ext>
            </a:extLst>
          </p:cNvPr>
          <p:cNvSpPr>
            <a:spLocks noGrp="1"/>
          </p:cNvSpPr>
          <p:nvPr>
            <p:ph type="sldNum" sz="quarter" idx="12"/>
          </p:nvPr>
        </p:nvSpPr>
        <p:spPr/>
        <p:txBody>
          <a:bodyPr/>
          <a:lstStyle/>
          <a:p>
            <a:fld id="{29C63B8A-023C-3141-8899-11B18A8EB2FA}" type="slidenum">
              <a:rPr lang="en-US" smtClean="0"/>
              <a:t>‹#›</a:t>
            </a:fld>
            <a:endParaRPr lang="en-US"/>
          </a:p>
        </p:txBody>
      </p:sp>
    </p:spTree>
    <p:extLst>
      <p:ext uri="{BB962C8B-B14F-4D97-AF65-F5344CB8AC3E}">
        <p14:creationId xmlns:p14="http://schemas.microsoft.com/office/powerpoint/2010/main" val="367601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64F6-C2A6-944D-B845-A985543939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4BFC70-C51C-2A46-A333-0BF0C3E8C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BF1D88-8C46-BD40-A048-29261E26A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720EDBC-467C-5E4A-99C7-1E52FAC3333A}"/>
              </a:ext>
            </a:extLst>
          </p:cNvPr>
          <p:cNvSpPr>
            <a:spLocks noGrp="1"/>
          </p:cNvSpPr>
          <p:nvPr>
            <p:ph type="dt" sz="half" idx="10"/>
          </p:nvPr>
        </p:nvSpPr>
        <p:spPr/>
        <p:txBody>
          <a:bodyPr/>
          <a:lstStyle/>
          <a:p>
            <a:fld id="{E445767D-DA3F-3F43-B460-8D9CC563F606}" type="datetimeFigureOut">
              <a:rPr lang="en-US" smtClean="0"/>
              <a:t>8/2/22</a:t>
            </a:fld>
            <a:endParaRPr lang="en-US"/>
          </a:p>
        </p:txBody>
      </p:sp>
      <p:sp>
        <p:nvSpPr>
          <p:cNvPr id="6" name="Footer Placeholder 5">
            <a:extLst>
              <a:ext uri="{FF2B5EF4-FFF2-40B4-BE49-F238E27FC236}">
                <a16:creationId xmlns:a16="http://schemas.microsoft.com/office/drawing/2014/main" id="{F0896BB1-4997-104A-A6E5-7BC75501FF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DDC707-CDCA-4444-B3E2-7A0FA26C6D12}"/>
              </a:ext>
            </a:extLst>
          </p:cNvPr>
          <p:cNvSpPr>
            <a:spLocks noGrp="1"/>
          </p:cNvSpPr>
          <p:nvPr>
            <p:ph type="sldNum" sz="quarter" idx="12"/>
          </p:nvPr>
        </p:nvSpPr>
        <p:spPr/>
        <p:txBody>
          <a:bodyPr/>
          <a:lstStyle/>
          <a:p>
            <a:fld id="{29C63B8A-023C-3141-8899-11B18A8EB2FA}" type="slidenum">
              <a:rPr lang="en-US" smtClean="0"/>
              <a:t>‹#›</a:t>
            </a:fld>
            <a:endParaRPr lang="en-US"/>
          </a:p>
        </p:txBody>
      </p:sp>
    </p:spTree>
    <p:extLst>
      <p:ext uri="{BB962C8B-B14F-4D97-AF65-F5344CB8AC3E}">
        <p14:creationId xmlns:p14="http://schemas.microsoft.com/office/powerpoint/2010/main" val="1379334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F8215-EFAC-5446-9689-2F5BEEB19F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D6EADF-2246-FA43-BC1F-97FD64F931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3CD9DF-38FC-0A42-ABC8-196369EE5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E52675-B98B-F24B-9BC0-8621E9CD13AF}"/>
              </a:ext>
            </a:extLst>
          </p:cNvPr>
          <p:cNvSpPr>
            <a:spLocks noGrp="1"/>
          </p:cNvSpPr>
          <p:nvPr>
            <p:ph type="dt" sz="half" idx="10"/>
          </p:nvPr>
        </p:nvSpPr>
        <p:spPr/>
        <p:txBody>
          <a:bodyPr/>
          <a:lstStyle/>
          <a:p>
            <a:fld id="{E445767D-DA3F-3F43-B460-8D9CC563F606}" type="datetimeFigureOut">
              <a:rPr lang="en-US" smtClean="0"/>
              <a:t>8/2/22</a:t>
            </a:fld>
            <a:endParaRPr lang="en-US"/>
          </a:p>
        </p:txBody>
      </p:sp>
      <p:sp>
        <p:nvSpPr>
          <p:cNvPr id="6" name="Footer Placeholder 5">
            <a:extLst>
              <a:ext uri="{FF2B5EF4-FFF2-40B4-BE49-F238E27FC236}">
                <a16:creationId xmlns:a16="http://schemas.microsoft.com/office/drawing/2014/main" id="{E1B20A9A-04DC-3E47-9166-9BDBDB872E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B07B66-01CB-2449-BE65-522B24872517}"/>
              </a:ext>
            </a:extLst>
          </p:cNvPr>
          <p:cNvSpPr>
            <a:spLocks noGrp="1"/>
          </p:cNvSpPr>
          <p:nvPr>
            <p:ph type="sldNum" sz="quarter" idx="12"/>
          </p:nvPr>
        </p:nvSpPr>
        <p:spPr/>
        <p:txBody>
          <a:bodyPr/>
          <a:lstStyle/>
          <a:p>
            <a:fld id="{29C63B8A-023C-3141-8899-11B18A8EB2FA}" type="slidenum">
              <a:rPr lang="en-US" smtClean="0"/>
              <a:t>‹#›</a:t>
            </a:fld>
            <a:endParaRPr lang="en-US"/>
          </a:p>
        </p:txBody>
      </p:sp>
    </p:spTree>
    <p:extLst>
      <p:ext uri="{BB962C8B-B14F-4D97-AF65-F5344CB8AC3E}">
        <p14:creationId xmlns:p14="http://schemas.microsoft.com/office/powerpoint/2010/main" val="4283054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32B431-E97E-6543-968E-7197BD45CE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109499-4BDE-DF45-A129-9391F8654E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BA7C1-7F51-5D46-BB45-9B2072DF72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45767D-DA3F-3F43-B460-8D9CC563F606}" type="datetimeFigureOut">
              <a:rPr lang="en-US" smtClean="0"/>
              <a:t>8/2/22</a:t>
            </a:fld>
            <a:endParaRPr lang="en-US"/>
          </a:p>
        </p:txBody>
      </p:sp>
      <p:sp>
        <p:nvSpPr>
          <p:cNvPr id="5" name="Footer Placeholder 4">
            <a:extLst>
              <a:ext uri="{FF2B5EF4-FFF2-40B4-BE49-F238E27FC236}">
                <a16:creationId xmlns:a16="http://schemas.microsoft.com/office/drawing/2014/main" id="{484C3080-40B8-3549-AD84-31B88BA721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E32FA9-DAE4-1B4C-AEA8-B2B2C91D83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63B8A-023C-3141-8899-11B18A8EB2FA}" type="slidenum">
              <a:rPr lang="en-US" smtClean="0"/>
              <a:t>‹#›</a:t>
            </a:fld>
            <a:endParaRPr lang="en-US"/>
          </a:p>
        </p:txBody>
      </p:sp>
    </p:spTree>
    <p:extLst>
      <p:ext uri="{BB962C8B-B14F-4D97-AF65-F5344CB8AC3E}">
        <p14:creationId xmlns:p14="http://schemas.microsoft.com/office/powerpoint/2010/main" val="6056439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9.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9.png"/><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9.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9.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9.png"/><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2.png"/><Relationship Id="rId4"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hyperlink" Target="https://iot-inspector.princeton.edu/"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26DD-A0E0-D04B-A574-3C51B26E6B12}"/>
              </a:ext>
            </a:extLst>
          </p:cNvPr>
          <p:cNvSpPr>
            <a:spLocks noGrp="1"/>
          </p:cNvSpPr>
          <p:nvPr>
            <p:ph type="ctrTitle"/>
          </p:nvPr>
        </p:nvSpPr>
        <p:spPr>
          <a:xfrm>
            <a:off x="1524000" y="1456900"/>
            <a:ext cx="9144000" cy="1821559"/>
          </a:xfrm>
        </p:spPr>
        <p:txBody>
          <a:bodyPr>
            <a:normAutofit/>
          </a:bodyPr>
          <a:lstStyle/>
          <a:p>
            <a:r>
              <a:rPr lang="en-US" sz="4800" dirty="0"/>
              <a:t>Internet Privacy</a:t>
            </a:r>
            <a:endParaRPr lang="en-US" sz="4800" b="1" dirty="0">
              <a:solidFill>
                <a:srgbClr val="FF0000"/>
              </a:solidFill>
            </a:endParaRPr>
          </a:p>
        </p:txBody>
      </p:sp>
      <p:sp>
        <p:nvSpPr>
          <p:cNvPr id="4" name="Subtitle 3">
            <a:extLst>
              <a:ext uri="{FF2B5EF4-FFF2-40B4-BE49-F238E27FC236}">
                <a16:creationId xmlns:a16="http://schemas.microsoft.com/office/drawing/2014/main" id="{9C7A1AA4-3D1D-F44C-842D-F7EA47D1D4ED}"/>
              </a:ext>
            </a:extLst>
          </p:cNvPr>
          <p:cNvSpPr>
            <a:spLocks noGrp="1"/>
          </p:cNvSpPr>
          <p:nvPr>
            <p:ph type="subTitle" idx="1"/>
          </p:nvPr>
        </p:nvSpPr>
        <p:spPr>
          <a:xfrm>
            <a:off x="1524000" y="4021138"/>
            <a:ext cx="9144000" cy="1655762"/>
          </a:xfrm>
        </p:spPr>
        <p:txBody>
          <a:bodyPr>
            <a:normAutofit/>
          </a:bodyPr>
          <a:lstStyle/>
          <a:p>
            <a:r>
              <a:rPr lang="en-US" sz="3600" dirty="0"/>
              <a:t>Nick Feamster</a:t>
            </a:r>
            <a:br>
              <a:rPr lang="en-US" sz="3600" dirty="0"/>
            </a:br>
            <a:r>
              <a:rPr lang="en-US" sz="3600"/>
              <a:t>Computer Networking</a:t>
            </a:r>
            <a:endParaRPr lang="en-US" sz="3600" dirty="0"/>
          </a:p>
        </p:txBody>
      </p:sp>
    </p:spTree>
    <p:extLst>
      <p:ext uri="{BB962C8B-B14F-4D97-AF65-F5344CB8AC3E}">
        <p14:creationId xmlns:p14="http://schemas.microsoft.com/office/powerpoint/2010/main" val="3889830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Strategy</a:t>
            </a:r>
          </a:p>
        </p:txBody>
      </p:sp>
      <p:sp>
        <p:nvSpPr>
          <p:cNvPr id="3" name="Content Placeholder 2"/>
          <p:cNvSpPr>
            <a:spLocks noGrp="1"/>
          </p:cNvSpPr>
          <p:nvPr>
            <p:ph idx="1"/>
          </p:nvPr>
        </p:nvSpPr>
        <p:spPr>
          <a:xfrm>
            <a:off x="838200" y="1825625"/>
            <a:ext cx="4418001" cy="4351338"/>
          </a:xfrm>
        </p:spPr>
        <p:txBody>
          <a:bodyPr>
            <a:normAutofit lnSpcReduction="10000"/>
          </a:bodyPr>
          <a:lstStyle/>
          <a:p>
            <a:r>
              <a:rPr lang="en-US" dirty="0">
                <a:latin typeface="+mj-lt"/>
              </a:rPr>
              <a:t>Traffic on WAN side of Raspberry Pi NAT has same outgoing IP address</a:t>
            </a:r>
          </a:p>
          <a:p>
            <a:r>
              <a:rPr lang="en-US" dirty="0">
                <a:latin typeface="+mj-lt"/>
              </a:rPr>
              <a:t>Use port number and incoming IP to separate packets into streams</a:t>
            </a:r>
          </a:p>
          <a:p>
            <a:r>
              <a:rPr lang="en-US" dirty="0">
                <a:latin typeface="+mj-lt"/>
              </a:rPr>
              <a:t>Use DNS queries to label streams with device type</a:t>
            </a:r>
          </a:p>
          <a:p>
            <a:r>
              <a:rPr lang="en-US" dirty="0">
                <a:latin typeface="+mj-lt"/>
              </a:rPr>
              <a:t>Examine send/receive rates of individual streams to reveal likely user behavior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01" y="1690688"/>
            <a:ext cx="6674682" cy="4894262"/>
          </a:xfrm>
          <a:prstGeom prst="rect">
            <a:avLst/>
          </a:prstGeom>
        </p:spPr>
      </p:pic>
    </p:spTree>
    <p:extLst>
      <p:ext uri="{BB962C8B-B14F-4D97-AF65-F5344CB8AC3E}">
        <p14:creationId xmlns:p14="http://schemas.microsoft.com/office/powerpoint/2010/main" val="2619865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 Cam Indoor Security Camera</a:t>
            </a:r>
          </a:p>
        </p:txBody>
      </p:sp>
      <p:grpSp>
        <p:nvGrpSpPr>
          <p:cNvPr id="47" name="Group 46"/>
          <p:cNvGrpSpPr>
            <a:grpSpLocks noChangeAspect="1"/>
          </p:cNvGrpSpPr>
          <p:nvPr/>
        </p:nvGrpSpPr>
        <p:grpSpPr>
          <a:xfrm>
            <a:off x="1443777" y="1929406"/>
            <a:ext cx="10748224" cy="4541731"/>
            <a:chOff x="838200" y="3439856"/>
            <a:chExt cx="9501188" cy="4014787"/>
          </a:xfrm>
        </p:grpSpPr>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5112" t="10545" r="428" b="4819"/>
            <a:stretch/>
          </p:blipFill>
          <p:spPr>
            <a:xfrm>
              <a:off x="838200" y="3439856"/>
              <a:ext cx="9501188" cy="4014787"/>
            </a:xfrm>
            <a:prstGeom prst="rect">
              <a:avLst/>
            </a:prstGeom>
          </p:spPr>
        </p:pic>
        <p:sp>
          <p:nvSpPr>
            <p:cNvPr id="29" name="Rectangle 28"/>
            <p:cNvSpPr/>
            <p:nvPr/>
          </p:nvSpPr>
          <p:spPr>
            <a:xfrm>
              <a:off x="1884045" y="3588763"/>
              <a:ext cx="828040" cy="3352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p:cNvSpPr/>
            <p:nvPr/>
          </p:nvSpPr>
          <p:spPr>
            <a:xfrm>
              <a:off x="2712085" y="3588763"/>
              <a:ext cx="828040" cy="3352800"/>
            </a:xfrm>
            <a:prstGeom prst="rect">
              <a:avLst/>
            </a:prstGeom>
            <a:solidFill>
              <a:schemeClr val="bg2">
                <a:lumMod val="9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Rectangle 30"/>
            <p:cNvSpPr/>
            <p:nvPr/>
          </p:nvSpPr>
          <p:spPr>
            <a:xfrm>
              <a:off x="3540125" y="3588763"/>
              <a:ext cx="828040" cy="3352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p:cNvSpPr/>
            <p:nvPr/>
          </p:nvSpPr>
          <p:spPr>
            <a:xfrm>
              <a:off x="4368165" y="3588763"/>
              <a:ext cx="772160" cy="3352800"/>
            </a:xfrm>
            <a:prstGeom prst="rect">
              <a:avLst/>
            </a:prstGeom>
            <a:solidFill>
              <a:schemeClr val="bg2">
                <a:lumMod val="9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p:cNvSpPr/>
            <p:nvPr/>
          </p:nvSpPr>
          <p:spPr>
            <a:xfrm>
              <a:off x="5140325" y="3588763"/>
              <a:ext cx="1041400" cy="3352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p:cNvSpPr/>
            <p:nvPr/>
          </p:nvSpPr>
          <p:spPr>
            <a:xfrm>
              <a:off x="6181725" y="3588763"/>
              <a:ext cx="594360" cy="3352800"/>
            </a:xfrm>
            <a:prstGeom prst="rect">
              <a:avLst/>
            </a:prstGeom>
            <a:solidFill>
              <a:schemeClr val="bg2">
                <a:lumMod val="9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Rectangle 34"/>
            <p:cNvSpPr/>
            <p:nvPr/>
          </p:nvSpPr>
          <p:spPr>
            <a:xfrm>
              <a:off x="6776085" y="3588763"/>
              <a:ext cx="828040" cy="3352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Rectangle 35"/>
            <p:cNvSpPr/>
            <p:nvPr/>
          </p:nvSpPr>
          <p:spPr>
            <a:xfrm>
              <a:off x="7604125" y="3588763"/>
              <a:ext cx="817880" cy="3352800"/>
            </a:xfrm>
            <a:prstGeom prst="rect">
              <a:avLst/>
            </a:prstGeom>
            <a:solidFill>
              <a:schemeClr val="bg2">
                <a:lumMod val="9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Rectangle 36"/>
            <p:cNvSpPr/>
            <p:nvPr/>
          </p:nvSpPr>
          <p:spPr>
            <a:xfrm>
              <a:off x="8422005" y="3588763"/>
              <a:ext cx="828040" cy="335280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p:cNvSpPr/>
            <p:nvPr/>
          </p:nvSpPr>
          <p:spPr>
            <a:xfrm>
              <a:off x="9246830" y="3588763"/>
              <a:ext cx="828040" cy="3352800"/>
            </a:xfrm>
            <a:prstGeom prst="rect">
              <a:avLst/>
            </a:prstGeom>
            <a:solidFill>
              <a:schemeClr val="bg2">
                <a:lumMod val="9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9" name="Group 38"/>
          <p:cNvGrpSpPr/>
          <p:nvPr/>
        </p:nvGrpSpPr>
        <p:grpSpPr>
          <a:xfrm>
            <a:off x="9484827" y="1266475"/>
            <a:ext cx="2419478" cy="768205"/>
            <a:chOff x="8729134" y="1422781"/>
            <a:chExt cx="2419478" cy="768205"/>
          </a:xfrm>
        </p:grpSpPr>
        <p:sp>
          <p:nvSpPr>
            <p:cNvPr id="40" name="Rectangle 39"/>
            <p:cNvSpPr/>
            <p:nvPr/>
          </p:nvSpPr>
          <p:spPr>
            <a:xfrm>
              <a:off x="8729134" y="1422781"/>
              <a:ext cx="2419478" cy="7682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p:cNvSpPr/>
            <p:nvPr/>
          </p:nvSpPr>
          <p:spPr>
            <a:xfrm flipV="1">
              <a:off x="8798295" y="1552474"/>
              <a:ext cx="379283" cy="21136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p:cNvSpPr/>
            <p:nvPr/>
          </p:nvSpPr>
          <p:spPr>
            <a:xfrm>
              <a:off x="8798295" y="1883319"/>
              <a:ext cx="379283" cy="210312"/>
            </a:xfrm>
            <a:prstGeom prst="rect">
              <a:avLst/>
            </a:prstGeom>
            <a:solidFill>
              <a:schemeClr val="bg2">
                <a:lumMod val="9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TextBox 42"/>
            <p:cNvSpPr txBox="1"/>
            <p:nvPr/>
          </p:nvSpPr>
          <p:spPr>
            <a:xfrm flipH="1">
              <a:off x="9299834" y="1448668"/>
              <a:ext cx="1848778" cy="723275"/>
            </a:xfrm>
            <a:prstGeom prst="rect">
              <a:avLst/>
            </a:prstGeom>
            <a:noFill/>
          </p:spPr>
          <p:txBody>
            <a:bodyPr wrap="square" rtlCol="0">
              <a:spAutoFit/>
            </a:bodyPr>
            <a:lstStyle/>
            <a:p>
              <a:r>
                <a:rPr lang="en-US" dirty="0"/>
                <a:t>Live streaming</a:t>
              </a:r>
            </a:p>
            <a:p>
              <a:endParaRPr lang="en-US" sz="500" dirty="0"/>
            </a:p>
            <a:p>
              <a:r>
                <a:rPr lang="en-US" dirty="0"/>
                <a:t>Motion detecting</a:t>
              </a:r>
            </a:p>
          </p:txBody>
        </p:sp>
        <p:sp>
          <p:nvSpPr>
            <p:cNvPr id="44" name="TextBox 43"/>
            <p:cNvSpPr txBox="1"/>
            <p:nvPr/>
          </p:nvSpPr>
          <p:spPr>
            <a:xfrm>
              <a:off x="9135713" y="1428723"/>
              <a:ext cx="312906" cy="400110"/>
            </a:xfrm>
            <a:prstGeom prst="rect">
              <a:avLst/>
            </a:prstGeom>
            <a:noFill/>
          </p:spPr>
          <p:txBody>
            <a:bodyPr wrap="none" rtlCol="0">
              <a:spAutoFit/>
            </a:bodyPr>
            <a:lstStyle/>
            <a:p>
              <a:r>
                <a:rPr lang="en-US" sz="2000" dirty="0"/>
                <a:t>=</a:t>
              </a:r>
            </a:p>
          </p:txBody>
        </p:sp>
        <p:sp>
          <p:nvSpPr>
            <p:cNvPr id="45" name="TextBox 44"/>
            <p:cNvSpPr txBox="1"/>
            <p:nvPr/>
          </p:nvSpPr>
          <p:spPr>
            <a:xfrm>
              <a:off x="9135713" y="1779243"/>
              <a:ext cx="312906" cy="400110"/>
            </a:xfrm>
            <a:prstGeom prst="rect">
              <a:avLst/>
            </a:prstGeom>
            <a:noFill/>
          </p:spPr>
          <p:txBody>
            <a:bodyPr wrap="none" rtlCol="0">
              <a:spAutoFit/>
            </a:bodyPr>
            <a:lstStyle/>
            <a:p>
              <a:r>
                <a:rPr lang="en-US" sz="2000" dirty="0"/>
                <a:t>=</a:t>
              </a:r>
            </a:p>
          </p:txBody>
        </p:sp>
      </p:grpSp>
      <p:pic>
        <p:nvPicPr>
          <p:cNvPr id="48" name="Picture 47"/>
          <p:cNvPicPr>
            <a:picLocks noChangeAspect="1"/>
          </p:cNvPicPr>
          <p:nvPr/>
        </p:nvPicPr>
        <p:blipFill rotWithShape="1">
          <a:blip r:embed="rId4">
            <a:extLst>
              <a:ext uri="{28A0092B-C50C-407E-A947-70E740481C1C}">
                <a14:useLocalDpi xmlns:a14="http://schemas.microsoft.com/office/drawing/2010/main" val="0"/>
              </a:ext>
            </a:extLst>
          </a:blip>
          <a:srcRect l="26711" t="13030" r="27859" b="13477"/>
          <a:stretch/>
        </p:blipFill>
        <p:spPr>
          <a:xfrm>
            <a:off x="128371" y="2836985"/>
            <a:ext cx="1419657" cy="2296606"/>
          </a:xfrm>
          <a:prstGeom prst="rect">
            <a:avLst/>
          </a:prstGeom>
        </p:spPr>
      </p:pic>
    </p:spTree>
    <p:extLst>
      <p:ext uri="{BB962C8B-B14F-4D97-AF65-F5344CB8AC3E}">
        <p14:creationId xmlns:p14="http://schemas.microsoft.com/office/powerpoint/2010/main" val="2412797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a:grpSpLocks noChangeAspect="1"/>
          </p:cNvGrpSpPr>
          <p:nvPr/>
        </p:nvGrpSpPr>
        <p:grpSpPr>
          <a:xfrm>
            <a:off x="1497194" y="1828801"/>
            <a:ext cx="10694806" cy="4682940"/>
            <a:chOff x="841246" y="9401991"/>
            <a:chExt cx="9401175" cy="4116497"/>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5157" t="11448" r="1377" b="4217"/>
            <a:stretch/>
          </p:blipFill>
          <p:spPr>
            <a:xfrm>
              <a:off x="841246" y="9517988"/>
              <a:ext cx="9401175" cy="4000500"/>
            </a:xfrm>
            <a:prstGeom prst="rect">
              <a:avLst/>
            </a:prstGeom>
          </p:spPr>
        </p:pic>
        <p:sp>
          <p:nvSpPr>
            <p:cNvPr id="25" name="TextBox 24"/>
            <p:cNvSpPr txBox="1"/>
            <p:nvPr/>
          </p:nvSpPr>
          <p:spPr>
            <a:xfrm>
              <a:off x="2848685" y="10042071"/>
              <a:ext cx="312906" cy="400110"/>
            </a:xfrm>
            <a:prstGeom prst="rect">
              <a:avLst/>
            </a:prstGeom>
            <a:noFill/>
          </p:spPr>
          <p:txBody>
            <a:bodyPr wrap="none" rtlCol="0">
              <a:spAutoFit/>
            </a:bodyPr>
            <a:lstStyle/>
            <a:p>
              <a:r>
                <a:rPr lang="en-US" sz="2000" dirty="0"/>
                <a:t>*</a:t>
              </a:r>
            </a:p>
          </p:txBody>
        </p:sp>
        <p:sp>
          <p:nvSpPr>
            <p:cNvPr id="26" name="TextBox 25"/>
            <p:cNvSpPr txBox="1"/>
            <p:nvPr/>
          </p:nvSpPr>
          <p:spPr>
            <a:xfrm>
              <a:off x="3885005" y="10946311"/>
              <a:ext cx="312906" cy="400110"/>
            </a:xfrm>
            <a:prstGeom prst="rect">
              <a:avLst/>
            </a:prstGeom>
            <a:noFill/>
          </p:spPr>
          <p:txBody>
            <a:bodyPr wrap="none" rtlCol="0">
              <a:spAutoFit/>
            </a:bodyPr>
            <a:lstStyle/>
            <a:p>
              <a:r>
                <a:rPr lang="en-US" sz="2000"/>
                <a:t>*</a:t>
              </a:r>
            </a:p>
          </p:txBody>
        </p:sp>
        <p:sp>
          <p:nvSpPr>
            <p:cNvPr id="27" name="TextBox 26"/>
            <p:cNvSpPr txBox="1"/>
            <p:nvPr/>
          </p:nvSpPr>
          <p:spPr>
            <a:xfrm>
              <a:off x="4921325" y="9401991"/>
              <a:ext cx="312906" cy="400110"/>
            </a:xfrm>
            <a:prstGeom prst="rect">
              <a:avLst/>
            </a:prstGeom>
            <a:noFill/>
          </p:spPr>
          <p:txBody>
            <a:bodyPr wrap="none" rtlCol="0">
              <a:spAutoFit/>
            </a:bodyPr>
            <a:lstStyle/>
            <a:p>
              <a:r>
                <a:rPr lang="en-US" sz="2000"/>
                <a:t>*</a:t>
              </a:r>
            </a:p>
          </p:txBody>
        </p:sp>
        <p:sp>
          <p:nvSpPr>
            <p:cNvPr id="28" name="TextBox 27"/>
            <p:cNvSpPr txBox="1"/>
            <p:nvPr/>
          </p:nvSpPr>
          <p:spPr>
            <a:xfrm>
              <a:off x="5957645" y="10255431"/>
              <a:ext cx="312906" cy="400110"/>
            </a:xfrm>
            <a:prstGeom prst="rect">
              <a:avLst/>
            </a:prstGeom>
            <a:noFill/>
          </p:spPr>
          <p:txBody>
            <a:bodyPr wrap="none" rtlCol="0">
              <a:spAutoFit/>
            </a:bodyPr>
            <a:lstStyle/>
            <a:p>
              <a:r>
                <a:rPr lang="en-US" sz="2000"/>
                <a:t>*</a:t>
              </a:r>
            </a:p>
          </p:txBody>
        </p:sp>
        <p:sp>
          <p:nvSpPr>
            <p:cNvPr id="29" name="TextBox 28"/>
            <p:cNvSpPr txBox="1"/>
            <p:nvPr/>
          </p:nvSpPr>
          <p:spPr>
            <a:xfrm>
              <a:off x="6993965" y="10346871"/>
              <a:ext cx="312906" cy="400110"/>
            </a:xfrm>
            <a:prstGeom prst="rect">
              <a:avLst/>
            </a:prstGeom>
            <a:noFill/>
          </p:spPr>
          <p:txBody>
            <a:bodyPr wrap="none" rtlCol="0">
              <a:spAutoFit/>
            </a:bodyPr>
            <a:lstStyle/>
            <a:p>
              <a:r>
                <a:rPr lang="en-US" sz="2000"/>
                <a:t>*</a:t>
              </a:r>
            </a:p>
          </p:txBody>
        </p:sp>
        <p:sp>
          <p:nvSpPr>
            <p:cNvPr id="30" name="TextBox 29"/>
            <p:cNvSpPr txBox="1"/>
            <p:nvPr/>
          </p:nvSpPr>
          <p:spPr>
            <a:xfrm>
              <a:off x="8030285" y="10123351"/>
              <a:ext cx="312906" cy="400110"/>
            </a:xfrm>
            <a:prstGeom prst="rect">
              <a:avLst/>
            </a:prstGeom>
            <a:noFill/>
          </p:spPr>
          <p:txBody>
            <a:bodyPr wrap="none" rtlCol="0">
              <a:spAutoFit/>
            </a:bodyPr>
            <a:lstStyle/>
            <a:p>
              <a:r>
                <a:rPr lang="en-US" sz="2000"/>
                <a:t>*</a:t>
              </a:r>
            </a:p>
          </p:txBody>
        </p:sp>
        <p:sp>
          <p:nvSpPr>
            <p:cNvPr id="31" name="TextBox 30"/>
            <p:cNvSpPr txBox="1"/>
            <p:nvPr/>
          </p:nvSpPr>
          <p:spPr>
            <a:xfrm>
              <a:off x="9066605" y="9788071"/>
              <a:ext cx="312906" cy="400110"/>
            </a:xfrm>
            <a:prstGeom prst="rect">
              <a:avLst/>
            </a:prstGeom>
            <a:noFill/>
          </p:spPr>
          <p:txBody>
            <a:bodyPr wrap="none" rtlCol="0">
              <a:spAutoFit/>
            </a:bodyPr>
            <a:lstStyle/>
            <a:p>
              <a:r>
                <a:rPr lang="en-US" sz="2000"/>
                <a:t>*</a:t>
              </a:r>
            </a:p>
          </p:txBody>
        </p:sp>
      </p:grpSp>
      <p:grpSp>
        <p:nvGrpSpPr>
          <p:cNvPr id="32" name="Group 31"/>
          <p:cNvGrpSpPr/>
          <p:nvPr/>
        </p:nvGrpSpPr>
        <p:grpSpPr>
          <a:xfrm>
            <a:off x="10695555" y="1499481"/>
            <a:ext cx="1316490" cy="646331"/>
            <a:chOff x="8087955" y="1373110"/>
            <a:chExt cx="1316490" cy="646331"/>
          </a:xfrm>
        </p:grpSpPr>
        <p:sp>
          <p:nvSpPr>
            <p:cNvPr id="33" name="Rectangle 32"/>
            <p:cNvSpPr/>
            <p:nvPr/>
          </p:nvSpPr>
          <p:spPr>
            <a:xfrm>
              <a:off x="8116144" y="1389308"/>
              <a:ext cx="1211388" cy="61667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TextBox 33"/>
            <p:cNvSpPr txBox="1"/>
            <p:nvPr/>
          </p:nvSpPr>
          <p:spPr>
            <a:xfrm flipH="1">
              <a:off x="8464622" y="1373110"/>
              <a:ext cx="939823" cy="646331"/>
            </a:xfrm>
            <a:prstGeom prst="rect">
              <a:avLst/>
            </a:prstGeom>
            <a:noFill/>
          </p:spPr>
          <p:txBody>
            <a:bodyPr wrap="square" rtlCol="0">
              <a:spAutoFit/>
            </a:bodyPr>
            <a:lstStyle/>
            <a:p>
              <a:r>
                <a:rPr lang="en-US" dirty="0"/>
                <a:t>Motion event</a:t>
              </a:r>
            </a:p>
          </p:txBody>
        </p:sp>
        <p:sp>
          <p:nvSpPr>
            <p:cNvPr id="35" name="TextBox 34"/>
            <p:cNvSpPr txBox="1"/>
            <p:nvPr/>
          </p:nvSpPr>
          <p:spPr>
            <a:xfrm>
              <a:off x="8087955" y="1550699"/>
              <a:ext cx="231592" cy="400110"/>
            </a:xfrm>
            <a:prstGeom prst="rect">
              <a:avLst/>
            </a:prstGeom>
            <a:noFill/>
          </p:spPr>
          <p:txBody>
            <a:bodyPr wrap="square" rtlCol="0">
              <a:spAutoFit/>
            </a:bodyPr>
            <a:lstStyle/>
            <a:p>
              <a:r>
                <a:rPr lang="en-US" sz="2000" dirty="0"/>
                <a:t>*</a:t>
              </a:r>
            </a:p>
          </p:txBody>
        </p:sp>
        <p:sp>
          <p:nvSpPr>
            <p:cNvPr id="36" name="TextBox 35"/>
            <p:cNvSpPr txBox="1"/>
            <p:nvPr/>
          </p:nvSpPr>
          <p:spPr>
            <a:xfrm>
              <a:off x="8267839" y="1492129"/>
              <a:ext cx="312906" cy="400110"/>
            </a:xfrm>
            <a:prstGeom prst="rect">
              <a:avLst/>
            </a:prstGeom>
            <a:noFill/>
          </p:spPr>
          <p:txBody>
            <a:bodyPr wrap="none" rtlCol="0">
              <a:spAutoFit/>
            </a:bodyPr>
            <a:lstStyle/>
            <a:p>
              <a:r>
                <a:rPr lang="en-US" sz="2000" dirty="0"/>
                <a:t>=</a:t>
              </a:r>
            </a:p>
          </p:txBody>
        </p:sp>
      </p:grpSp>
      <p:sp>
        <p:nvSpPr>
          <p:cNvPr id="40" name="Title 1"/>
          <p:cNvSpPr>
            <a:spLocks noGrp="1"/>
          </p:cNvSpPr>
          <p:nvPr>
            <p:ph type="title"/>
          </p:nvPr>
        </p:nvSpPr>
        <p:spPr>
          <a:xfrm>
            <a:off x="838200" y="365125"/>
            <a:ext cx="10515600" cy="1325563"/>
          </a:xfrm>
        </p:spPr>
        <p:txBody>
          <a:bodyPr/>
          <a:lstStyle/>
          <a:p>
            <a:r>
              <a:rPr lang="en-US" dirty="0"/>
              <a:t>Nest Cam Indoor Security Camera</a:t>
            </a:r>
          </a:p>
        </p:txBody>
      </p:sp>
      <p:pic>
        <p:nvPicPr>
          <p:cNvPr id="42" name="Picture 41"/>
          <p:cNvPicPr>
            <a:picLocks noChangeAspect="1"/>
          </p:cNvPicPr>
          <p:nvPr/>
        </p:nvPicPr>
        <p:blipFill rotWithShape="1">
          <a:blip r:embed="rId4">
            <a:extLst>
              <a:ext uri="{28A0092B-C50C-407E-A947-70E740481C1C}">
                <a14:useLocalDpi xmlns:a14="http://schemas.microsoft.com/office/drawing/2010/main" val="0"/>
              </a:ext>
            </a:extLst>
          </a:blip>
          <a:srcRect l="26711" t="13030" r="27859" b="13477"/>
          <a:stretch/>
        </p:blipFill>
        <p:spPr>
          <a:xfrm>
            <a:off x="128371" y="2836985"/>
            <a:ext cx="1419657" cy="2296606"/>
          </a:xfrm>
          <a:prstGeom prst="rect">
            <a:avLst/>
          </a:prstGeom>
        </p:spPr>
      </p:pic>
    </p:spTree>
    <p:extLst>
      <p:ext uri="{BB962C8B-B14F-4D97-AF65-F5344CB8AC3E}">
        <p14:creationId xmlns:p14="http://schemas.microsoft.com/office/powerpoint/2010/main" val="4000461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l="25411" t="18892" r="22109" b="20195"/>
          <a:stretch/>
        </p:blipFill>
        <p:spPr>
          <a:xfrm>
            <a:off x="0" y="3124706"/>
            <a:ext cx="1948674" cy="1507866"/>
          </a:xfrm>
          <a:prstGeom prst="rect">
            <a:avLst/>
          </a:prstGeom>
        </p:spPr>
      </p:pic>
      <p:grpSp>
        <p:nvGrpSpPr>
          <p:cNvPr id="68" name="Group 67"/>
          <p:cNvGrpSpPr>
            <a:grpSpLocks noChangeAspect="1"/>
          </p:cNvGrpSpPr>
          <p:nvPr/>
        </p:nvGrpSpPr>
        <p:grpSpPr>
          <a:xfrm>
            <a:off x="1891839" y="2221913"/>
            <a:ext cx="10300161" cy="4331286"/>
            <a:chOff x="838200" y="2884716"/>
            <a:chExt cx="9448801" cy="3973284"/>
          </a:xfrm>
        </p:grpSpPr>
        <p:pic>
          <p:nvPicPr>
            <p:cNvPr id="51" name="Picture 50"/>
            <p:cNvPicPr>
              <a:picLocks noChangeAspect="1"/>
            </p:cNvPicPr>
            <p:nvPr/>
          </p:nvPicPr>
          <p:blipFill rotWithShape="1">
            <a:blip r:embed="rId4">
              <a:extLst>
                <a:ext uri="{28A0092B-C50C-407E-A947-70E740481C1C}">
                  <a14:useLocalDpi xmlns:a14="http://schemas.microsoft.com/office/drawing/2010/main" val="0"/>
                </a:ext>
              </a:extLst>
            </a:blip>
            <a:srcRect l="4952" t="10693" r="1108" b="17929"/>
            <a:stretch/>
          </p:blipFill>
          <p:spPr>
            <a:xfrm>
              <a:off x="838200" y="2976291"/>
              <a:ext cx="9448801" cy="3512377"/>
            </a:xfrm>
            <a:prstGeom prst="rect">
              <a:avLst/>
            </a:prstGeom>
          </p:spPr>
        </p:pic>
        <p:sp>
          <p:nvSpPr>
            <p:cNvPr id="53" name="TextBox 52"/>
            <p:cNvSpPr txBox="1"/>
            <p:nvPr/>
          </p:nvSpPr>
          <p:spPr>
            <a:xfrm>
              <a:off x="5970851" y="6550223"/>
              <a:ext cx="546945" cy="307777"/>
            </a:xfrm>
            <a:prstGeom prst="rect">
              <a:avLst/>
            </a:prstGeom>
            <a:noFill/>
          </p:spPr>
          <p:txBody>
            <a:bodyPr wrap="none" rtlCol="0">
              <a:spAutoFit/>
            </a:bodyPr>
            <a:lstStyle/>
            <a:p>
              <a:r>
                <a:rPr lang="en-US" sz="1400" dirty="0"/>
                <a:t>Time</a:t>
              </a:r>
            </a:p>
          </p:txBody>
        </p:sp>
        <p:sp>
          <p:nvSpPr>
            <p:cNvPr id="54" name="TextBox 53"/>
            <p:cNvSpPr txBox="1"/>
            <p:nvPr/>
          </p:nvSpPr>
          <p:spPr>
            <a:xfrm>
              <a:off x="2836535" y="2884716"/>
              <a:ext cx="312906" cy="400110"/>
            </a:xfrm>
            <a:prstGeom prst="rect">
              <a:avLst/>
            </a:prstGeom>
            <a:noFill/>
          </p:spPr>
          <p:txBody>
            <a:bodyPr wrap="none" rtlCol="0">
              <a:spAutoFit/>
            </a:bodyPr>
            <a:lstStyle/>
            <a:p>
              <a:r>
                <a:rPr lang="en-US" sz="2000" dirty="0"/>
                <a:t>*</a:t>
              </a:r>
            </a:p>
          </p:txBody>
        </p:sp>
        <p:sp>
          <p:nvSpPr>
            <p:cNvPr id="55" name="TextBox 54"/>
            <p:cNvSpPr txBox="1"/>
            <p:nvPr/>
          </p:nvSpPr>
          <p:spPr>
            <a:xfrm>
              <a:off x="6825113" y="3180359"/>
              <a:ext cx="441146" cy="400110"/>
            </a:xfrm>
            <a:prstGeom prst="rect">
              <a:avLst/>
            </a:prstGeom>
            <a:noFill/>
          </p:spPr>
          <p:txBody>
            <a:bodyPr wrap="none" rtlCol="0">
              <a:spAutoFit/>
            </a:bodyPr>
            <a:lstStyle/>
            <a:p>
              <a:r>
                <a:rPr lang="en-US" sz="2000" dirty="0"/>
                <a:t>**</a:t>
              </a:r>
            </a:p>
          </p:txBody>
        </p:sp>
        <p:sp>
          <p:nvSpPr>
            <p:cNvPr id="56" name="TextBox 55"/>
            <p:cNvSpPr txBox="1"/>
            <p:nvPr/>
          </p:nvSpPr>
          <p:spPr>
            <a:xfrm>
              <a:off x="8565026" y="3312779"/>
              <a:ext cx="569387" cy="400110"/>
            </a:xfrm>
            <a:prstGeom prst="rect">
              <a:avLst/>
            </a:prstGeom>
            <a:noFill/>
          </p:spPr>
          <p:txBody>
            <a:bodyPr wrap="none" rtlCol="0">
              <a:spAutoFit/>
            </a:bodyPr>
            <a:lstStyle/>
            <a:p>
              <a:r>
                <a:rPr lang="en-US" sz="2000" dirty="0"/>
                <a:t>***</a:t>
              </a:r>
            </a:p>
          </p:txBody>
        </p:sp>
      </p:grpSp>
      <p:sp>
        <p:nvSpPr>
          <p:cNvPr id="2" name="Title 1"/>
          <p:cNvSpPr>
            <a:spLocks noGrp="1"/>
          </p:cNvSpPr>
          <p:nvPr>
            <p:ph type="title"/>
          </p:nvPr>
        </p:nvSpPr>
        <p:spPr/>
        <p:txBody>
          <a:bodyPr/>
          <a:lstStyle/>
          <a:p>
            <a:r>
              <a:rPr lang="en-US" dirty="0"/>
              <a:t>Sense Sleep Monitor</a:t>
            </a:r>
          </a:p>
        </p:txBody>
      </p:sp>
      <p:grpSp>
        <p:nvGrpSpPr>
          <p:cNvPr id="57" name="Group 56"/>
          <p:cNvGrpSpPr/>
          <p:nvPr/>
        </p:nvGrpSpPr>
        <p:grpSpPr>
          <a:xfrm>
            <a:off x="9901700" y="674538"/>
            <a:ext cx="2067721" cy="1655813"/>
            <a:chOff x="9143035" y="659504"/>
            <a:chExt cx="2067721" cy="1655813"/>
          </a:xfrm>
        </p:grpSpPr>
        <p:sp>
          <p:nvSpPr>
            <p:cNvPr id="58" name="Rectangle 57"/>
            <p:cNvSpPr/>
            <p:nvPr/>
          </p:nvSpPr>
          <p:spPr>
            <a:xfrm>
              <a:off x="9143035" y="670561"/>
              <a:ext cx="1979325" cy="1644756"/>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TextBox 58"/>
            <p:cNvSpPr txBox="1"/>
            <p:nvPr/>
          </p:nvSpPr>
          <p:spPr>
            <a:xfrm>
              <a:off x="9390437" y="714191"/>
              <a:ext cx="229518" cy="400110"/>
            </a:xfrm>
            <a:prstGeom prst="rect">
              <a:avLst/>
            </a:prstGeom>
            <a:noFill/>
          </p:spPr>
          <p:txBody>
            <a:bodyPr wrap="square" rtlCol="0">
              <a:spAutoFit/>
            </a:bodyPr>
            <a:lstStyle/>
            <a:p>
              <a:r>
                <a:rPr lang="en-US" sz="2000" dirty="0"/>
                <a:t>*</a:t>
              </a:r>
            </a:p>
          </p:txBody>
        </p:sp>
        <p:sp>
          <p:nvSpPr>
            <p:cNvPr id="60" name="TextBox 59"/>
            <p:cNvSpPr txBox="1"/>
            <p:nvPr/>
          </p:nvSpPr>
          <p:spPr>
            <a:xfrm>
              <a:off x="9608210" y="659504"/>
              <a:ext cx="312906" cy="400110"/>
            </a:xfrm>
            <a:prstGeom prst="rect">
              <a:avLst/>
            </a:prstGeom>
            <a:noFill/>
          </p:spPr>
          <p:txBody>
            <a:bodyPr wrap="none" rtlCol="0">
              <a:spAutoFit/>
            </a:bodyPr>
            <a:lstStyle/>
            <a:p>
              <a:r>
                <a:rPr lang="en-US" sz="2000" dirty="0"/>
                <a:t>=</a:t>
              </a:r>
            </a:p>
          </p:txBody>
        </p:sp>
        <p:sp>
          <p:nvSpPr>
            <p:cNvPr id="61" name="TextBox 60"/>
            <p:cNvSpPr txBox="1"/>
            <p:nvPr/>
          </p:nvSpPr>
          <p:spPr>
            <a:xfrm flipH="1">
              <a:off x="9811675" y="684101"/>
              <a:ext cx="1399081" cy="1631216"/>
            </a:xfrm>
            <a:prstGeom prst="rect">
              <a:avLst/>
            </a:prstGeom>
            <a:noFill/>
          </p:spPr>
          <p:txBody>
            <a:bodyPr wrap="square" rtlCol="0">
              <a:spAutoFit/>
            </a:bodyPr>
            <a:lstStyle/>
            <a:p>
              <a:r>
                <a:rPr lang="en-US" dirty="0"/>
                <a:t>Went to bed</a:t>
              </a:r>
            </a:p>
            <a:p>
              <a:endParaRPr lang="en-US" sz="500" dirty="0"/>
            </a:p>
            <a:p>
              <a:r>
                <a:rPr lang="en-US" dirty="0"/>
                <a:t>Temporarily </a:t>
              </a:r>
            </a:p>
            <a:p>
              <a:r>
                <a:rPr lang="en-US" dirty="0"/>
                <a:t>out of bed</a:t>
              </a:r>
            </a:p>
            <a:p>
              <a:endParaRPr lang="en-US" sz="500" dirty="0"/>
            </a:p>
            <a:p>
              <a:r>
                <a:rPr lang="en-US" dirty="0"/>
                <a:t>Out of bed </a:t>
              </a:r>
            </a:p>
            <a:p>
              <a:r>
                <a:rPr lang="en-US" dirty="0"/>
                <a:t>in morning</a:t>
              </a:r>
            </a:p>
          </p:txBody>
        </p:sp>
        <p:sp>
          <p:nvSpPr>
            <p:cNvPr id="62" name="TextBox 61"/>
            <p:cNvSpPr txBox="1"/>
            <p:nvPr/>
          </p:nvSpPr>
          <p:spPr>
            <a:xfrm>
              <a:off x="9251712" y="1075534"/>
              <a:ext cx="575248" cy="400110"/>
            </a:xfrm>
            <a:prstGeom prst="rect">
              <a:avLst/>
            </a:prstGeom>
            <a:noFill/>
          </p:spPr>
          <p:txBody>
            <a:bodyPr wrap="square" rtlCol="0">
              <a:spAutoFit/>
            </a:bodyPr>
            <a:lstStyle/>
            <a:p>
              <a:r>
                <a:rPr lang="en-US" sz="2000" dirty="0"/>
                <a:t>**</a:t>
              </a:r>
            </a:p>
          </p:txBody>
        </p:sp>
        <p:sp>
          <p:nvSpPr>
            <p:cNvPr id="63" name="TextBox 62"/>
            <p:cNvSpPr txBox="1"/>
            <p:nvPr/>
          </p:nvSpPr>
          <p:spPr>
            <a:xfrm>
              <a:off x="9152215" y="1696395"/>
              <a:ext cx="568410" cy="400110"/>
            </a:xfrm>
            <a:prstGeom prst="rect">
              <a:avLst/>
            </a:prstGeom>
            <a:noFill/>
          </p:spPr>
          <p:txBody>
            <a:bodyPr wrap="square" rtlCol="0">
              <a:spAutoFit/>
            </a:bodyPr>
            <a:lstStyle/>
            <a:p>
              <a:r>
                <a:rPr lang="en-US" sz="2000" dirty="0"/>
                <a:t>***</a:t>
              </a:r>
            </a:p>
          </p:txBody>
        </p:sp>
        <p:sp>
          <p:nvSpPr>
            <p:cNvPr id="64" name="TextBox 63"/>
            <p:cNvSpPr txBox="1"/>
            <p:nvPr/>
          </p:nvSpPr>
          <p:spPr>
            <a:xfrm>
              <a:off x="9608210" y="1018905"/>
              <a:ext cx="312906" cy="400110"/>
            </a:xfrm>
            <a:prstGeom prst="rect">
              <a:avLst/>
            </a:prstGeom>
            <a:noFill/>
          </p:spPr>
          <p:txBody>
            <a:bodyPr wrap="none" rtlCol="0">
              <a:spAutoFit/>
            </a:bodyPr>
            <a:lstStyle/>
            <a:p>
              <a:r>
                <a:rPr lang="en-US" sz="2000" dirty="0"/>
                <a:t>=</a:t>
              </a:r>
            </a:p>
          </p:txBody>
        </p:sp>
        <p:sp>
          <p:nvSpPr>
            <p:cNvPr id="65" name="TextBox 64"/>
            <p:cNvSpPr txBox="1"/>
            <p:nvPr/>
          </p:nvSpPr>
          <p:spPr>
            <a:xfrm>
              <a:off x="9608210" y="1635421"/>
              <a:ext cx="312906" cy="400110"/>
            </a:xfrm>
            <a:prstGeom prst="rect">
              <a:avLst/>
            </a:prstGeom>
            <a:noFill/>
          </p:spPr>
          <p:txBody>
            <a:bodyPr wrap="none" rtlCol="0">
              <a:spAutoFit/>
            </a:bodyPr>
            <a:lstStyle/>
            <a:p>
              <a:r>
                <a:rPr lang="en-US" sz="2000" dirty="0"/>
                <a:t>=</a:t>
              </a:r>
            </a:p>
          </p:txBody>
        </p:sp>
      </p:grpSp>
    </p:spTree>
    <p:extLst>
      <p:ext uri="{BB962C8B-B14F-4D97-AF65-F5344CB8AC3E}">
        <p14:creationId xmlns:p14="http://schemas.microsoft.com/office/powerpoint/2010/main" val="2223006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WeMo Switch</a:t>
            </a:r>
          </a:p>
        </p:txBody>
      </p:sp>
      <p:grpSp>
        <p:nvGrpSpPr>
          <p:cNvPr id="20" name="Group 19"/>
          <p:cNvGrpSpPr>
            <a:grpSpLocks noChangeAspect="1"/>
          </p:cNvGrpSpPr>
          <p:nvPr/>
        </p:nvGrpSpPr>
        <p:grpSpPr>
          <a:xfrm>
            <a:off x="1681554" y="2250006"/>
            <a:ext cx="10442412" cy="4607994"/>
            <a:chOff x="838200" y="2720488"/>
            <a:chExt cx="9376230" cy="4137512"/>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342" t="10135" r="1438" b="3121"/>
            <a:stretch/>
          </p:blipFill>
          <p:spPr>
            <a:xfrm>
              <a:off x="838200" y="2743200"/>
              <a:ext cx="9376230" cy="4114800"/>
            </a:xfrm>
            <a:prstGeom prst="rect">
              <a:avLst/>
            </a:prstGeom>
          </p:spPr>
        </p:pic>
        <p:sp>
          <p:nvSpPr>
            <p:cNvPr id="6" name="TextBox 5"/>
            <p:cNvSpPr txBox="1"/>
            <p:nvPr/>
          </p:nvSpPr>
          <p:spPr>
            <a:xfrm>
              <a:off x="2418080" y="2720488"/>
              <a:ext cx="312906" cy="400110"/>
            </a:xfrm>
            <a:prstGeom prst="rect">
              <a:avLst/>
            </a:prstGeom>
            <a:noFill/>
          </p:spPr>
          <p:txBody>
            <a:bodyPr wrap="none" rtlCol="0">
              <a:spAutoFit/>
            </a:bodyPr>
            <a:lstStyle/>
            <a:p>
              <a:r>
                <a:rPr lang="en-US" sz="2000"/>
                <a:t>*</a:t>
              </a:r>
            </a:p>
          </p:txBody>
        </p:sp>
        <p:sp>
          <p:nvSpPr>
            <p:cNvPr id="7" name="TextBox 6"/>
            <p:cNvSpPr txBox="1"/>
            <p:nvPr/>
          </p:nvSpPr>
          <p:spPr>
            <a:xfrm>
              <a:off x="4559210" y="2720488"/>
              <a:ext cx="312906" cy="400110"/>
            </a:xfrm>
            <a:prstGeom prst="rect">
              <a:avLst/>
            </a:prstGeom>
            <a:noFill/>
          </p:spPr>
          <p:txBody>
            <a:bodyPr wrap="none" rtlCol="0">
              <a:spAutoFit/>
            </a:bodyPr>
            <a:lstStyle/>
            <a:p>
              <a:r>
                <a:rPr lang="en-US" sz="2000"/>
                <a:t>*</a:t>
              </a:r>
            </a:p>
          </p:txBody>
        </p:sp>
        <p:sp>
          <p:nvSpPr>
            <p:cNvPr id="8" name="TextBox 7"/>
            <p:cNvSpPr txBox="1"/>
            <p:nvPr/>
          </p:nvSpPr>
          <p:spPr>
            <a:xfrm>
              <a:off x="6691196" y="2720488"/>
              <a:ext cx="312906" cy="400110"/>
            </a:xfrm>
            <a:prstGeom prst="rect">
              <a:avLst/>
            </a:prstGeom>
            <a:noFill/>
          </p:spPr>
          <p:txBody>
            <a:bodyPr wrap="none" rtlCol="0">
              <a:spAutoFit/>
            </a:bodyPr>
            <a:lstStyle/>
            <a:p>
              <a:r>
                <a:rPr lang="en-US" sz="2000" dirty="0"/>
                <a:t>*</a:t>
              </a:r>
            </a:p>
          </p:txBody>
        </p:sp>
        <p:sp>
          <p:nvSpPr>
            <p:cNvPr id="9" name="TextBox 8"/>
            <p:cNvSpPr txBox="1"/>
            <p:nvPr/>
          </p:nvSpPr>
          <p:spPr>
            <a:xfrm>
              <a:off x="8832327" y="2720488"/>
              <a:ext cx="312906" cy="400110"/>
            </a:xfrm>
            <a:prstGeom prst="rect">
              <a:avLst/>
            </a:prstGeom>
            <a:noFill/>
          </p:spPr>
          <p:txBody>
            <a:bodyPr wrap="none" rtlCol="0">
              <a:spAutoFit/>
            </a:bodyPr>
            <a:lstStyle/>
            <a:p>
              <a:r>
                <a:rPr lang="en-US" sz="2000" dirty="0"/>
                <a:t>*</a:t>
              </a:r>
            </a:p>
          </p:txBody>
        </p:sp>
        <p:sp>
          <p:nvSpPr>
            <p:cNvPr id="10" name="TextBox 9"/>
            <p:cNvSpPr txBox="1"/>
            <p:nvPr/>
          </p:nvSpPr>
          <p:spPr>
            <a:xfrm>
              <a:off x="3493217" y="2720488"/>
              <a:ext cx="312906" cy="400110"/>
            </a:xfrm>
            <a:prstGeom prst="rect">
              <a:avLst/>
            </a:prstGeom>
            <a:noFill/>
          </p:spPr>
          <p:txBody>
            <a:bodyPr wrap="none" rtlCol="0">
              <a:spAutoFit/>
            </a:bodyPr>
            <a:lstStyle/>
            <a:p>
              <a:r>
                <a:rPr lang="en-US" sz="2000" dirty="0"/>
                <a:t>*</a:t>
              </a:r>
            </a:p>
          </p:txBody>
        </p:sp>
        <p:sp>
          <p:nvSpPr>
            <p:cNvPr id="11" name="TextBox 10"/>
            <p:cNvSpPr txBox="1"/>
            <p:nvPr/>
          </p:nvSpPr>
          <p:spPr>
            <a:xfrm>
              <a:off x="5716643" y="2720488"/>
              <a:ext cx="312906" cy="400110"/>
            </a:xfrm>
            <a:prstGeom prst="rect">
              <a:avLst/>
            </a:prstGeom>
            <a:noFill/>
          </p:spPr>
          <p:txBody>
            <a:bodyPr wrap="none" rtlCol="0">
              <a:spAutoFit/>
            </a:bodyPr>
            <a:lstStyle/>
            <a:p>
              <a:r>
                <a:rPr lang="en-US" sz="2000"/>
                <a:t>*</a:t>
              </a:r>
            </a:p>
          </p:txBody>
        </p:sp>
        <p:sp>
          <p:nvSpPr>
            <p:cNvPr id="12" name="TextBox 11"/>
            <p:cNvSpPr txBox="1"/>
            <p:nvPr/>
          </p:nvSpPr>
          <p:spPr>
            <a:xfrm>
              <a:off x="7757189" y="2720488"/>
              <a:ext cx="312906" cy="400110"/>
            </a:xfrm>
            <a:prstGeom prst="rect">
              <a:avLst/>
            </a:prstGeom>
            <a:noFill/>
          </p:spPr>
          <p:txBody>
            <a:bodyPr wrap="none" rtlCol="0">
              <a:spAutoFit/>
            </a:bodyPr>
            <a:lstStyle/>
            <a:p>
              <a:r>
                <a:rPr lang="en-US" sz="2000"/>
                <a:t>*</a:t>
              </a:r>
            </a:p>
          </p:txBody>
        </p:sp>
      </p:grpSp>
      <p:grpSp>
        <p:nvGrpSpPr>
          <p:cNvPr id="13" name="Group 12"/>
          <p:cNvGrpSpPr/>
          <p:nvPr/>
        </p:nvGrpSpPr>
        <p:grpSpPr>
          <a:xfrm>
            <a:off x="10143411" y="1548168"/>
            <a:ext cx="1947273" cy="701838"/>
            <a:chOff x="9150635" y="14106292"/>
            <a:chExt cx="1947273" cy="701838"/>
          </a:xfrm>
        </p:grpSpPr>
        <p:sp>
          <p:nvSpPr>
            <p:cNvPr id="14" name="Rectangle 13"/>
            <p:cNvSpPr/>
            <p:nvPr/>
          </p:nvSpPr>
          <p:spPr>
            <a:xfrm>
              <a:off x="9150635" y="14106292"/>
              <a:ext cx="1910562" cy="64791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extBox 14"/>
            <p:cNvSpPr txBox="1"/>
            <p:nvPr/>
          </p:nvSpPr>
          <p:spPr>
            <a:xfrm flipH="1">
              <a:off x="9572645" y="14161799"/>
              <a:ext cx="1525263" cy="646331"/>
            </a:xfrm>
            <a:prstGeom prst="rect">
              <a:avLst/>
            </a:prstGeom>
            <a:noFill/>
          </p:spPr>
          <p:txBody>
            <a:bodyPr wrap="square" rtlCol="0">
              <a:spAutoFit/>
            </a:bodyPr>
            <a:lstStyle/>
            <a:p>
              <a:r>
                <a:rPr lang="en-US" dirty="0"/>
                <a:t>Switch turned on/off</a:t>
              </a:r>
            </a:p>
          </p:txBody>
        </p:sp>
        <p:sp>
          <p:nvSpPr>
            <p:cNvPr id="16" name="TextBox 15"/>
            <p:cNvSpPr txBox="1"/>
            <p:nvPr/>
          </p:nvSpPr>
          <p:spPr>
            <a:xfrm>
              <a:off x="9161169" y="14277827"/>
              <a:ext cx="231592" cy="400110"/>
            </a:xfrm>
            <a:prstGeom prst="rect">
              <a:avLst/>
            </a:prstGeom>
            <a:noFill/>
          </p:spPr>
          <p:txBody>
            <a:bodyPr wrap="square" rtlCol="0">
              <a:spAutoFit/>
            </a:bodyPr>
            <a:lstStyle/>
            <a:p>
              <a:r>
                <a:rPr lang="en-US" sz="2000" dirty="0"/>
                <a:t>*</a:t>
              </a:r>
            </a:p>
          </p:txBody>
        </p:sp>
        <p:sp>
          <p:nvSpPr>
            <p:cNvPr id="17" name="TextBox 16"/>
            <p:cNvSpPr txBox="1"/>
            <p:nvPr/>
          </p:nvSpPr>
          <p:spPr>
            <a:xfrm>
              <a:off x="9341053" y="14219257"/>
              <a:ext cx="312906" cy="400110"/>
            </a:xfrm>
            <a:prstGeom prst="rect">
              <a:avLst/>
            </a:prstGeom>
            <a:noFill/>
          </p:spPr>
          <p:txBody>
            <a:bodyPr wrap="none" rtlCol="0">
              <a:spAutoFit/>
            </a:bodyPr>
            <a:lstStyle/>
            <a:p>
              <a:r>
                <a:rPr lang="en-US" sz="2000" dirty="0"/>
                <a:t>=</a:t>
              </a:r>
            </a:p>
          </p:txBody>
        </p:sp>
      </p:gr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19529" t="2454" r="21606" b="6655"/>
          <a:stretch/>
        </p:blipFill>
        <p:spPr>
          <a:xfrm>
            <a:off x="149601" y="3136062"/>
            <a:ext cx="1377198" cy="2126469"/>
          </a:xfrm>
          <a:prstGeom prst="rect">
            <a:avLst/>
          </a:prstGeom>
        </p:spPr>
      </p:pic>
    </p:spTree>
    <p:extLst>
      <p:ext uri="{BB962C8B-B14F-4D97-AF65-F5344CB8AC3E}">
        <p14:creationId xmlns:p14="http://schemas.microsoft.com/office/powerpoint/2010/main" val="3301975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Echo</a:t>
            </a:r>
          </a:p>
        </p:txBody>
      </p:sp>
      <p:grpSp>
        <p:nvGrpSpPr>
          <p:cNvPr id="22" name="Group 21"/>
          <p:cNvGrpSpPr>
            <a:grpSpLocks noChangeAspect="1"/>
          </p:cNvGrpSpPr>
          <p:nvPr/>
        </p:nvGrpSpPr>
        <p:grpSpPr>
          <a:xfrm>
            <a:off x="1452120" y="2087807"/>
            <a:ext cx="10739879" cy="4632405"/>
            <a:chOff x="707571" y="2479062"/>
            <a:chExt cx="9437077" cy="407047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215" t="10977" r="961" b="4998"/>
            <a:stretch/>
          </p:blipFill>
          <p:spPr>
            <a:xfrm>
              <a:off x="707571" y="2563686"/>
              <a:ext cx="9437077" cy="3985846"/>
            </a:xfrm>
            <a:prstGeom prst="rect">
              <a:avLst/>
            </a:prstGeom>
          </p:spPr>
        </p:pic>
        <p:sp>
          <p:nvSpPr>
            <p:cNvPr id="6" name="TextBox 5"/>
            <p:cNvSpPr txBox="1"/>
            <p:nvPr/>
          </p:nvSpPr>
          <p:spPr>
            <a:xfrm>
              <a:off x="2416892" y="2845775"/>
              <a:ext cx="312906" cy="400110"/>
            </a:xfrm>
            <a:prstGeom prst="rect">
              <a:avLst/>
            </a:prstGeom>
            <a:noFill/>
          </p:spPr>
          <p:txBody>
            <a:bodyPr wrap="none" rtlCol="0">
              <a:spAutoFit/>
            </a:bodyPr>
            <a:lstStyle/>
            <a:p>
              <a:r>
                <a:rPr lang="en-US" sz="2000"/>
                <a:t>*</a:t>
              </a:r>
            </a:p>
          </p:txBody>
        </p:sp>
        <p:sp>
          <p:nvSpPr>
            <p:cNvPr id="7" name="TextBox 6"/>
            <p:cNvSpPr txBox="1"/>
            <p:nvPr/>
          </p:nvSpPr>
          <p:spPr>
            <a:xfrm>
              <a:off x="3226517" y="4398350"/>
              <a:ext cx="312906" cy="400110"/>
            </a:xfrm>
            <a:prstGeom prst="rect">
              <a:avLst/>
            </a:prstGeom>
            <a:noFill/>
          </p:spPr>
          <p:txBody>
            <a:bodyPr wrap="none" rtlCol="0">
              <a:spAutoFit/>
            </a:bodyPr>
            <a:lstStyle/>
            <a:p>
              <a:r>
                <a:rPr lang="en-US" sz="2000"/>
                <a:t>*</a:t>
              </a:r>
            </a:p>
          </p:txBody>
        </p:sp>
        <p:sp>
          <p:nvSpPr>
            <p:cNvPr id="8" name="TextBox 7"/>
            <p:cNvSpPr txBox="1"/>
            <p:nvPr/>
          </p:nvSpPr>
          <p:spPr>
            <a:xfrm>
              <a:off x="4050430" y="4036400"/>
              <a:ext cx="312906" cy="400110"/>
            </a:xfrm>
            <a:prstGeom prst="rect">
              <a:avLst/>
            </a:prstGeom>
            <a:noFill/>
          </p:spPr>
          <p:txBody>
            <a:bodyPr wrap="none" rtlCol="0">
              <a:spAutoFit/>
            </a:bodyPr>
            <a:lstStyle/>
            <a:p>
              <a:r>
                <a:rPr lang="en-US" sz="2000"/>
                <a:t>*</a:t>
              </a:r>
            </a:p>
          </p:txBody>
        </p:sp>
        <p:sp>
          <p:nvSpPr>
            <p:cNvPr id="9" name="TextBox 8"/>
            <p:cNvSpPr txBox="1"/>
            <p:nvPr/>
          </p:nvSpPr>
          <p:spPr>
            <a:xfrm>
              <a:off x="4864817" y="2764812"/>
              <a:ext cx="312906" cy="400110"/>
            </a:xfrm>
            <a:prstGeom prst="rect">
              <a:avLst/>
            </a:prstGeom>
            <a:noFill/>
          </p:spPr>
          <p:txBody>
            <a:bodyPr wrap="none" rtlCol="0">
              <a:spAutoFit/>
            </a:bodyPr>
            <a:lstStyle/>
            <a:p>
              <a:r>
                <a:rPr lang="en-US" sz="2000"/>
                <a:t>*</a:t>
              </a:r>
            </a:p>
          </p:txBody>
        </p:sp>
        <p:sp>
          <p:nvSpPr>
            <p:cNvPr id="10" name="TextBox 9"/>
            <p:cNvSpPr txBox="1"/>
            <p:nvPr/>
          </p:nvSpPr>
          <p:spPr>
            <a:xfrm>
              <a:off x="5693492" y="4793637"/>
              <a:ext cx="312906" cy="400110"/>
            </a:xfrm>
            <a:prstGeom prst="rect">
              <a:avLst/>
            </a:prstGeom>
            <a:noFill/>
          </p:spPr>
          <p:txBody>
            <a:bodyPr wrap="none" rtlCol="0">
              <a:spAutoFit/>
            </a:bodyPr>
            <a:lstStyle/>
            <a:p>
              <a:r>
                <a:rPr lang="en-US" sz="2000" dirty="0"/>
                <a:t>*</a:t>
              </a:r>
            </a:p>
          </p:txBody>
        </p:sp>
        <p:sp>
          <p:nvSpPr>
            <p:cNvPr id="11" name="TextBox 10"/>
            <p:cNvSpPr txBox="1"/>
            <p:nvPr/>
          </p:nvSpPr>
          <p:spPr>
            <a:xfrm>
              <a:off x="6507879" y="3850662"/>
              <a:ext cx="312906" cy="400110"/>
            </a:xfrm>
            <a:prstGeom prst="rect">
              <a:avLst/>
            </a:prstGeom>
            <a:noFill/>
          </p:spPr>
          <p:txBody>
            <a:bodyPr wrap="none" rtlCol="0">
              <a:spAutoFit/>
            </a:bodyPr>
            <a:lstStyle/>
            <a:p>
              <a:r>
                <a:rPr lang="en-US" sz="2000"/>
                <a:t>*</a:t>
              </a:r>
            </a:p>
          </p:txBody>
        </p:sp>
        <p:sp>
          <p:nvSpPr>
            <p:cNvPr id="12" name="TextBox 11"/>
            <p:cNvSpPr txBox="1"/>
            <p:nvPr/>
          </p:nvSpPr>
          <p:spPr>
            <a:xfrm>
              <a:off x="7336555" y="2479062"/>
              <a:ext cx="312906" cy="400110"/>
            </a:xfrm>
            <a:prstGeom prst="rect">
              <a:avLst/>
            </a:prstGeom>
            <a:noFill/>
          </p:spPr>
          <p:txBody>
            <a:bodyPr wrap="none" rtlCol="0">
              <a:spAutoFit/>
            </a:bodyPr>
            <a:lstStyle/>
            <a:p>
              <a:r>
                <a:rPr lang="en-US" sz="2000"/>
                <a:t>*</a:t>
              </a:r>
            </a:p>
          </p:txBody>
        </p:sp>
        <p:sp>
          <p:nvSpPr>
            <p:cNvPr id="13" name="TextBox 12"/>
            <p:cNvSpPr txBox="1"/>
            <p:nvPr/>
          </p:nvSpPr>
          <p:spPr>
            <a:xfrm>
              <a:off x="8136655" y="4222138"/>
              <a:ext cx="312906" cy="400110"/>
            </a:xfrm>
            <a:prstGeom prst="rect">
              <a:avLst/>
            </a:prstGeom>
            <a:noFill/>
          </p:spPr>
          <p:txBody>
            <a:bodyPr wrap="none" rtlCol="0">
              <a:spAutoFit/>
            </a:bodyPr>
            <a:lstStyle/>
            <a:p>
              <a:r>
                <a:rPr lang="en-US" sz="2000"/>
                <a:t>*</a:t>
              </a:r>
            </a:p>
          </p:txBody>
        </p:sp>
        <p:sp>
          <p:nvSpPr>
            <p:cNvPr id="14" name="TextBox 13"/>
            <p:cNvSpPr txBox="1"/>
            <p:nvPr/>
          </p:nvSpPr>
          <p:spPr>
            <a:xfrm>
              <a:off x="8965330" y="4122125"/>
              <a:ext cx="312906" cy="400110"/>
            </a:xfrm>
            <a:prstGeom prst="rect">
              <a:avLst/>
            </a:prstGeom>
            <a:noFill/>
          </p:spPr>
          <p:txBody>
            <a:bodyPr wrap="none" rtlCol="0">
              <a:spAutoFit/>
            </a:bodyPr>
            <a:lstStyle/>
            <a:p>
              <a:r>
                <a:rPr lang="en-US" sz="2000"/>
                <a:t>*</a:t>
              </a:r>
            </a:p>
          </p:txBody>
        </p:sp>
      </p:grpSp>
      <p:grpSp>
        <p:nvGrpSpPr>
          <p:cNvPr id="15" name="Group 14"/>
          <p:cNvGrpSpPr/>
          <p:nvPr/>
        </p:nvGrpSpPr>
        <p:grpSpPr>
          <a:xfrm>
            <a:off x="10448546" y="1720410"/>
            <a:ext cx="1514862" cy="646331"/>
            <a:chOff x="8104806" y="1373110"/>
            <a:chExt cx="1276782" cy="646331"/>
          </a:xfrm>
        </p:grpSpPr>
        <p:sp>
          <p:nvSpPr>
            <p:cNvPr id="16" name="Rectangle 15"/>
            <p:cNvSpPr/>
            <p:nvPr/>
          </p:nvSpPr>
          <p:spPr>
            <a:xfrm>
              <a:off x="8110151" y="1400762"/>
              <a:ext cx="1271434" cy="60016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p:cNvSpPr txBox="1"/>
            <p:nvPr/>
          </p:nvSpPr>
          <p:spPr>
            <a:xfrm flipH="1">
              <a:off x="8464623" y="1373110"/>
              <a:ext cx="916965" cy="646331"/>
            </a:xfrm>
            <a:prstGeom prst="rect">
              <a:avLst/>
            </a:prstGeom>
            <a:noFill/>
          </p:spPr>
          <p:txBody>
            <a:bodyPr wrap="square" rtlCol="0">
              <a:spAutoFit/>
            </a:bodyPr>
            <a:lstStyle/>
            <a:p>
              <a:r>
                <a:rPr lang="en-US" dirty="0"/>
                <a:t>Question Asked</a:t>
              </a:r>
            </a:p>
          </p:txBody>
        </p:sp>
        <p:sp>
          <p:nvSpPr>
            <p:cNvPr id="18" name="TextBox 17"/>
            <p:cNvSpPr txBox="1"/>
            <p:nvPr/>
          </p:nvSpPr>
          <p:spPr>
            <a:xfrm>
              <a:off x="8104806" y="1538117"/>
              <a:ext cx="231592" cy="400110"/>
            </a:xfrm>
            <a:prstGeom prst="rect">
              <a:avLst/>
            </a:prstGeom>
            <a:noFill/>
          </p:spPr>
          <p:txBody>
            <a:bodyPr wrap="square" rtlCol="0">
              <a:spAutoFit/>
            </a:bodyPr>
            <a:lstStyle/>
            <a:p>
              <a:r>
                <a:rPr lang="en-US" sz="2000" dirty="0"/>
                <a:t>*</a:t>
              </a:r>
            </a:p>
          </p:txBody>
        </p:sp>
        <p:sp>
          <p:nvSpPr>
            <p:cNvPr id="19" name="TextBox 18"/>
            <p:cNvSpPr txBox="1"/>
            <p:nvPr/>
          </p:nvSpPr>
          <p:spPr>
            <a:xfrm>
              <a:off x="8284690" y="1479547"/>
              <a:ext cx="263729" cy="400110"/>
            </a:xfrm>
            <a:prstGeom prst="rect">
              <a:avLst/>
            </a:prstGeom>
            <a:noFill/>
          </p:spPr>
          <p:txBody>
            <a:bodyPr wrap="none" rtlCol="0">
              <a:spAutoFit/>
            </a:bodyPr>
            <a:lstStyle/>
            <a:p>
              <a:r>
                <a:rPr lang="en-US" sz="2000" dirty="0"/>
                <a:t>=</a:t>
              </a:r>
            </a:p>
          </p:txBody>
        </p:sp>
      </p:grpSp>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29792" r="29829"/>
          <a:stretch/>
        </p:blipFill>
        <p:spPr>
          <a:xfrm>
            <a:off x="127611" y="2521099"/>
            <a:ext cx="1298764" cy="3216378"/>
          </a:xfrm>
          <a:prstGeom prst="rect">
            <a:avLst/>
          </a:prstGeom>
        </p:spPr>
      </p:pic>
    </p:spTree>
    <p:extLst>
      <p:ext uri="{BB962C8B-B14F-4D97-AF65-F5344CB8AC3E}">
        <p14:creationId xmlns:p14="http://schemas.microsoft.com/office/powerpoint/2010/main" val="1142173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a:t>
            </a:r>
          </a:p>
        </p:txBody>
      </p:sp>
      <p:sp>
        <p:nvSpPr>
          <p:cNvPr id="3" name="Content Placeholder 2"/>
          <p:cNvSpPr>
            <a:spLocks noGrp="1"/>
          </p:cNvSpPr>
          <p:nvPr>
            <p:ph idx="1"/>
          </p:nvPr>
        </p:nvSpPr>
        <p:spPr/>
        <p:txBody>
          <a:bodyPr/>
          <a:lstStyle/>
          <a:p>
            <a:r>
              <a:rPr lang="en-US" dirty="0">
                <a:latin typeface="+mj-lt"/>
              </a:rPr>
              <a:t>Encryption alone does not provide adequate privacy protection for smart home </a:t>
            </a:r>
            <a:r>
              <a:rPr lang="en-US" dirty="0" err="1">
                <a:latin typeface="+mj-lt"/>
              </a:rPr>
              <a:t>IoT</a:t>
            </a:r>
            <a:r>
              <a:rPr lang="en-US" dirty="0">
                <a:latin typeface="+mj-lt"/>
              </a:rPr>
              <a:t> devices </a:t>
            </a:r>
          </a:p>
          <a:p>
            <a:endParaRPr lang="en-US" dirty="0">
              <a:latin typeface="+mj-lt"/>
            </a:endParaRPr>
          </a:p>
          <a:p>
            <a:r>
              <a:rPr lang="en-US" dirty="0" err="1">
                <a:latin typeface="+mj-lt"/>
              </a:rPr>
              <a:t>IoT</a:t>
            </a:r>
            <a:r>
              <a:rPr lang="en-US" dirty="0">
                <a:latin typeface="+mj-lt"/>
              </a:rPr>
              <a:t> devices’ limited-purpose nature makes traffic rate metadata even more privacy compromising than for traditional web browsing</a:t>
            </a:r>
          </a:p>
          <a:p>
            <a:endParaRPr lang="en-US" dirty="0">
              <a:latin typeface="+mj-lt"/>
            </a:endParaRPr>
          </a:p>
          <a:p>
            <a:r>
              <a:rPr lang="en-US" dirty="0">
                <a:latin typeface="+mj-lt"/>
              </a:rPr>
              <a:t>Ongoing research indicates that strategic traffic injection will be necessary to provide probabilistic privacy guarantees</a:t>
            </a:r>
          </a:p>
          <a:p>
            <a:endParaRPr lang="en-US" dirty="0">
              <a:latin typeface="+mj-lt"/>
            </a:endParaRPr>
          </a:p>
        </p:txBody>
      </p:sp>
    </p:spTree>
    <p:extLst>
      <p:ext uri="{BB962C8B-B14F-4D97-AF65-F5344CB8AC3E}">
        <p14:creationId xmlns:p14="http://schemas.microsoft.com/office/powerpoint/2010/main" val="34093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97761-D9F1-D74A-8E50-30DB076094A4}"/>
              </a:ext>
            </a:extLst>
          </p:cNvPr>
          <p:cNvSpPr>
            <a:spLocks noGrp="1"/>
          </p:cNvSpPr>
          <p:nvPr>
            <p:ph type="title"/>
          </p:nvPr>
        </p:nvSpPr>
        <p:spPr/>
        <p:txBody>
          <a:bodyPr/>
          <a:lstStyle/>
          <a:p>
            <a:r>
              <a:rPr lang="en-US" dirty="0"/>
              <a:t>Defense: Traffic Shaping</a:t>
            </a:r>
          </a:p>
        </p:txBody>
      </p:sp>
      <p:pic>
        <p:nvPicPr>
          <p:cNvPr id="6" name="Picture 5">
            <a:extLst>
              <a:ext uri="{FF2B5EF4-FFF2-40B4-BE49-F238E27FC236}">
                <a16:creationId xmlns:a16="http://schemas.microsoft.com/office/drawing/2014/main" id="{A54FB3CC-FDDB-DE49-8FAA-F4F4C90C6036}"/>
              </a:ext>
            </a:extLst>
          </p:cNvPr>
          <p:cNvPicPr>
            <a:picLocks noChangeAspect="1"/>
          </p:cNvPicPr>
          <p:nvPr/>
        </p:nvPicPr>
        <p:blipFill>
          <a:blip r:embed="rId2"/>
          <a:stretch>
            <a:fillRect/>
          </a:stretch>
        </p:blipFill>
        <p:spPr>
          <a:xfrm>
            <a:off x="627788" y="1690687"/>
            <a:ext cx="10857871" cy="4462139"/>
          </a:xfrm>
          <a:prstGeom prst="rect">
            <a:avLst/>
          </a:prstGeom>
        </p:spPr>
      </p:pic>
    </p:spTree>
    <p:extLst>
      <p:ext uri="{BB962C8B-B14F-4D97-AF65-F5344CB8AC3E}">
        <p14:creationId xmlns:p14="http://schemas.microsoft.com/office/powerpoint/2010/main" val="449492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6E72-497C-3C48-BC38-3D8FD4E0A2B6}"/>
              </a:ext>
            </a:extLst>
          </p:cNvPr>
          <p:cNvSpPr>
            <a:spLocks noGrp="1"/>
          </p:cNvSpPr>
          <p:nvPr>
            <p:ph type="title"/>
          </p:nvPr>
        </p:nvSpPr>
        <p:spPr/>
        <p:txBody>
          <a:bodyPr/>
          <a:lstStyle/>
          <a:p>
            <a:r>
              <a:rPr lang="en-US" dirty="0"/>
              <a:t>New Approach: Stochastic Traffic Padding</a:t>
            </a:r>
          </a:p>
        </p:txBody>
      </p:sp>
      <p:sp>
        <p:nvSpPr>
          <p:cNvPr id="3" name="Content Placeholder 2">
            <a:extLst>
              <a:ext uri="{FF2B5EF4-FFF2-40B4-BE49-F238E27FC236}">
                <a16:creationId xmlns:a16="http://schemas.microsoft.com/office/drawing/2014/main" id="{E7BD1662-39AC-864B-A558-9E41780B9551}"/>
              </a:ext>
            </a:extLst>
          </p:cNvPr>
          <p:cNvSpPr>
            <a:spLocks noGrp="1"/>
          </p:cNvSpPr>
          <p:nvPr>
            <p:ph idx="1"/>
          </p:nvPr>
        </p:nvSpPr>
        <p:spPr>
          <a:xfrm>
            <a:off x="838200" y="1825625"/>
            <a:ext cx="10515600" cy="1088056"/>
          </a:xfrm>
        </p:spPr>
        <p:txBody>
          <a:bodyPr/>
          <a:lstStyle/>
          <a:p>
            <a:r>
              <a:rPr lang="en-US" dirty="0"/>
              <a:t>Traffic during use activities is shaped equivalently.</a:t>
            </a:r>
          </a:p>
          <a:p>
            <a:r>
              <a:rPr lang="en-US" dirty="0"/>
              <a:t>Additional periods of equivalent shaping are injected into traffic.</a:t>
            </a:r>
          </a:p>
        </p:txBody>
      </p:sp>
      <p:pic>
        <p:nvPicPr>
          <p:cNvPr id="4" name="Picture 3">
            <a:extLst>
              <a:ext uri="{FF2B5EF4-FFF2-40B4-BE49-F238E27FC236}">
                <a16:creationId xmlns:a16="http://schemas.microsoft.com/office/drawing/2014/main" id="{463DFE2B-30C7-E741-B96C-C1D65472B1DE}"/>
              </a:ext>
            </a:extLst>
          </p:cNvPr>
          <p:cNvPicPr>
            <a:picLocks noChangeAspect="1"/>
          </p:cNvPicPr>
          <p:nvPr/>
        </p:nvPicPr>
        <p:blipFill>
          <a:blip r:embed="rId2"/>
          <a:stretch>
            <a:fillRect/>
          </a:stretch>
        </p:blipFill>
        <p:spPr>
          <a:xfrm>
            <a:off x="2129402" y="3048618"/>
            <a:ext cx="7386557" cy="3762561"/>
          </a:xfrm>
          <a:prstGeom prst="rect">
            <a:avLst/>
          </a:prstGeom>
        </p:spPr>
      </p:pic>
    </p:spTree>
    <p:extLst>
      <p:ext uri="{BB962C8B-B14F-4D97-AF65-F5344CB8AC3E}">
        <p14:creationId xmlns:p14="http://schemas.microsoft.com/office/powerpoint/2010/main" val="621719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D032E-BCE7-BD48-9AFF-CB7F85DE5C23}"/>
              </a:ext>
            </a:extLst>
          </p:cNvPr>
          <p:cNvSpPr>
            <a:spLocks noGrp="1"/>
          </p:cNvSpPr>
          <p:nvPr>
            <p:ph type="title"/>
          </p:nvPr>
        </p:nvSpPr>
        <p:spPr>
          <a:xfrm>
            <a:off x="838199" y="365125"/>
            <a:ext cx="10987007" cy="1325563"/>
          </a:xfrm>
        </p:spPr>
        <p:txBody>
          <a:bodyPr/>
          <a:lstStyle/>
          <a:p>
            <a:r>
              <a:rPr lang="en-US" dirty="0"/>
              <a:t>Bandwidth Overhead vs. Adversary Confidence</a:t>
            </a:r>
          </a:p>
        </p:txBody>
      </p:sp>
      <p:pic>
        <p:nvPicPr>
          <p:cNvPr id="4" name="Picture 3">
            <a:extLst>
              <a:ext uri="{FF2B5EF4-FFF2-40B4-BE49-F238E27FC236}">
                <a16:creationId xmlns:a16="http://schemas.microsoft.com/office/drawing/2014/main" id="{71104389-2EA2-6D49-8CFB-9DE241FEEC12}"/>
              </a:ext>
            </a:extLst>
          </p:cNvPr>
          <p:cNvPicPr>
            <a:picLocks noChangeAspect="1"/>
          </p:cNvPicPr>
          <p:nvPr/>
        </p:nvPicPr>
        <p:blipFill>
          <a:blip r:embed="rId2"/>
          <a:stretch>
            <a:fillRect/>
          </a:stretch>
        </p:blipFill>
        <p:spPr>
          <a:xfrm>
            <a:off x="290917" y="2011335"/>
            <a:ext cx="6743700" cy="4013200"/>
          </a:xfrm>
          <a:prstGeom prst="rect">
            <a:avLst/>
          </a:prstGeom>
        </p:spPr>
      </p:pic>
      <p:pic>
        <p:nvPicPr>
          <p:cNvPr id="5" name="Picture 4">
            <a:extLst>
              <a:ext uri="{FF2B5EF4-FFF2-40B4-BE49-F238E27FC236}">
                <a16:creationId xmlns:a16="http://schemas.microsoft.com/office/drawing/2014/main" id="{B5DC48D9-CE97-894A-B060-DFF7FD6CFE41}"/>
              </a:ext>
            </a:extLst>
          </p:cNvPr>
          <p:cNvPicPr>
            <a:picLocks noChangeAspect="1"/>
          </p:cNvPicPr>
          <p:nvPr/>
        </p:nvPicPr>
        <p:blipFill>
          <a:blip r:embed="rId3"/>
          <a:stretch>
            <a:fillRect/>
          </a:stretch>
        </p:blipFill>
        <p:spPr>
          <a:xfrm>
            <a:off x="6848468" y="2011335"/>
            <a:ext cx="4829611" cy="4013200"/>
          </a:xfrm>
          <a:prstGeom prst="rect">
            <a:avLst/>
          </a:prstGeom>
        </p:spPr>
      </p:pic>
    </p:spTree>
    <p:extLst>
      <p:ext uri="{BB962C8B-B14F-4D97-AF65-F5344CB8AC3E}">
        <p14:creationId xmlns:p14="http://schemas.microsoft.com/office/powerpoint/2010/main" val="3661065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a:t>
            </a:r>
          </a:p>
        </p:txBody>
      </p:sp>
      <p:sp>
        <p:nvSpPr>
          <p:cNvPr id="3" name="Text Placeholder 2"/>
          <p:cNvSpPr>
            <a:spLocks noGrp="1"/>
          </p:cNvSpPr>
          <p:nvPr>
            <p:ph type="body" idx="1"/>
          </p:nvPr>
        </p:nvSpPr>
        <p:spPr>
          <a:xfrm>
            <a:off x="415602" y="1536633"/>
            <a:ext cx="10984861" cy="4555200"/>
          </a:xfrm>
        </p:spPr>
        <p:txBody>
          <a:bodyPr>
            <a:normAutofit/>
          </a:bodyPr>
          <a:lstStyle/>
          <a:p>
            <a:pPr marL="380990" indent="-380990">
              <a:buFont typeface="Arial"/>
              <a:buChar char="•"/>
            </a:pPr>
            <a:r>
              <a:rPr lang="en-US" sz="4000" dirty="0"/>
              <a:t>Increasing number of Internet-connected IoT devices in consumer homes.</a:t>
            </a:r>
          </a:p>
          <a:p>
            <a:pPr marL="380990" indent="-380990">
              <a:buFont typeface="Arial"/>
              <a:buChar char="•"/>
            </a:pPr>
            <a:endParaRPr lang="en-US" sz="4000" dirty="0"/>
          </a:p>
          <a:p>
            <a:pPr marL="380990" indent="-380990">
              <a:buFont typeface="Arial"/>
              <a:buChar char="•"/>
            </a:pPr>
            <a:r>
              <a:rPr lang="en-US" sz="4000" dirty="0"/>
              <a:t>Devices ship with security &amp; privacy flaws.</a:t>
            </a:r>
          </a:p>
          <a:p>
            <a:pPr marL="380990" indent="-380990">
              <a:buFont typeface="Arial"/>
              <a:buChar char="•"/>
            </a:pPr>
            <a:endParaRPr lang="en-US" sz="4000" dirty="0"/>
          </a:p>
          <a:p>
            <a:pPr marL="380990" indent="-380990">
              <a:buFont typeface="Arial"/>
              <a:buChar char="•"/>
            </a:pPr>
            <a:r>
              <a:rPr lang="en-US" sz="4000" dirty="0"/>
              <a:t>Cannot rely on manufacturers alone to secure software or devices</a:t>
            </a:r>
          </a:p>
        </p:txBody>
      </p:sp>
      <p:sp>
        <p:nvSpPr>
          <p:cNvPr id="4" name="Slide Number Placeholder 3"/>
          <p:cNvSpPr>
            <a:spLocks noGrp="1"/>
          </p:cNvSpPr>
          <p:nvPr>
            <p:ph type="sldNum" idx="12"/>
          </p:nvPr>
        </p:nvSpPr>
        <p:spPr/>
        <p:txBody>
          <a:bodyPr/>
          <a:lstStyle/>
          <a:p>
            <a:fld id="{00000000-1234-1234-1234-123412341234}" type="slidenum">
              <a:rPr lang="en" smtClean="0"/>
              <a:pPr/>
              <a:t>2</a:t>
            </a:fld>
            <a:endParaRPr lang="en"/>
          </a:p>
        </p:txBody>
      </p:sp>
    </p:spTree>
    <p:extLst>
      <p:ext uri="{BB962C8B-B14F-4D97-AF65-F5344CB8AC3E}">
        <p14:creationId xmlns:p14="http://schemas.microsoft.com/office/powerpoint/2010/main" val="2889664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95BA0-340D-2842-9619-0A27D8956CE2}"/>
              </a:ext>
            </a:extLst>
          </p:cNvPr>
          <p:cNvSpPr>
            <a:spLocks noGrp="1"/>
          </p:cNvSpPr>
          <p:nvPr>
            <p:ph type="title"/>
          </p:nvPr>
        </p:nvSpPr>
        <p:spPr/>
        <p:txBody>
          <a:bodyPr/>
          <a:lstStyle/>
          <a:p>
            <a:r>
              <a:rPr lang="en-US" dirty="0"/>
              <a:t>Operationalizing the Approach: </a:t>
            </a:r>
            <a:br>
              <a:rPr lang="en-US" dirty="0"/>
            </a:br>
            <a:r>
              <a:rPr lang="en-US" dirty="0"/>
              <a:t>Developer Library</a:t>
            </a:r>
          </a:p>
        </p:txBody>
      </p:sp>
      <p:pic>
        <p:nvPicPr>
          <p:cNvPr id="4" name="Picture 3">
            <a:extLst>
              <a:ext uri="{FF2B5EF4-FFF2-40B4-BE49-F238E27FC236}">
                <a16:creationId xmlns:a16="http://schemas.microsoft.com/office/drawing/2014/main" id="{E9179572-8E1B-7E4D-AE05-EFA7144264DB}"/>
              </a:ext>
            </a:extLst>
          </p:cNvPr>
          <p:cNvPicPr>
            <a:picLocks noChangeAspect="1"/>
          </p:cNvPicPr>
          <p:nvPr/>
        </p:nvPicPr>
        <p:blipFill>
          <a:blip r:embed="rId2"/>
          <a:stretch>
            <a:fillRect/>
          </a:stretch>
        </p:blipFill>
        <p:spPr>
          <a:xfrm>
            <a:off x="317500" y="1992824"/>
            <a:ext cx="11557000" cy="4267200"/>
          </a:xfrm>
          <a:prstGeom prst="rect">
            <a:avLst/>
          </a:prstGeom>
        </p:spPr>
      </p:pic>
    </p:spTree>
    <p:extLst>
      <p:ext uri="{BB962C8B-B14F-4D97-AF65-F5344CB8AC3E}">
        <p14:creationId xmlns:p14="http://schemas.microsoft.com/office/powerpoint/2010/main" val="2464996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03B5-1484-4345-BB84-64E708FC7E94}"/>
              </a:ext>
            </a:extLst>
          </p:cNvPr>
          <p:cNvSpPr>
            <a:spLocks noGrp="1"/>
          </p:cNvSpPr>
          <p:nvPr>
            <p:ph type="title"/>
          </p:nvPr>
        </p:nvSpPr>
        <p:spPr/>
        <p:txBody>
          <a:bodyPr/>
          <a:lstStyle/>
          <a:p>
            <a:r>
              <a:rPr lang="en-US" dirty="0"/>
              <a:t>Coping with Different Latency Requirements</a:t>
            </a:r>
          </a:p>
        </p:txBody>
      </p:sp>
      <p:pic>
        <p:nvPicPr>
          <p:cNvPr id="4" name="Picture 3">
            <a:extLst>
              <a:ext uri="{FF2B5EF4-FFF2-40B4-BE49-F238E27FC236}">
                <a16:creationId xmlns:a16="http://schemas.microsoft.com/office/drawing/2014/main" id="{6BF809C9-CC4C-5746-B127-11867C44F3BB}"/>
              </a:ext>
            </a:extLst>
          </p:cNvPr>
          <p:cNvPicPr>
            <a:picLocks noChangeAspect="1"/>
          </p:cNvPicPr>
          <p:nvPr/>
        </p:nvPicPr>
        <p:blipFill>
          <a:blip r:embed="rId2"/>
          <a:stretch>
            <a:fillRect/>
          </a:stretch>
        </p:blipFill>
        <p:spPr>
          <a:xfrm>
            <a:off x="254000" y="1501775"/>
            <a:ext cx="11684000" cy="4991100"/>
          </a:xfrm>
          <a:prstGeom prst="rect">
            <a:avLst/>
          </a:prstGeom>
        </p:spPr>
      </p:pic>
    </p:spTree>
    <p:extLst>
      <p:ext uri="{BB962C8B-B14F-4D97-AF65-F5344CB8AC3E}">
        <p14:creationId xmlns:p14="http://schemas.microsoft.com/office/powerpoint/2010/main" val="1267497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2AEA-68D6-664D-87AA-0525EE657D30}"/>
              </a:ext>
            </a:extLst>
          </p:cNvPr>
          <p:cNvSpPr>
            <a:spLocks noGrp="1"/>
          </p:cNvSpPr>
          <p:nvPr>
            <p:ph type="title"/>
          </p:nvPr>
        </p:nvSpPr>
        <p:spPr/>
        <p:txBody>
          <a:bodyPr/>
          <a:lstStyle/>
          <a:p>
            <a:r>
              <a:rPr lang="en-US" dirty="0"/>
              <a:t>High-Latency Device: Results</a:t>
            </a:r>
          </a:p>
        </p:txBody>
      </p:sp>
      <p:pic>
        <p:nvPicPr>
          <p:cNvPr id="3" name="Picture 2">
            <a:extLst>
              <a:ext uri="{FF2B5EF4-FFF2-40B4-BE49-F238E27FC236}">
                <a16:creationId xmlns:a16="http://schemas.microsoft.com/office/drawing/2014/main" id="{B138A4AF-7B82-9848-9100-267E09D1F490}"/>
              </a:ext>
            </a:extLst>
          </p:cNvPr>
          <p:cNvPicPr>
            <a:picLocks noChangeAspect="1"/>
          </p:cNvPicPr>
          <p:nvPr/>
        </p:nvPicPr>
        <p:blipFill>
          <a:blip r:embed="rId2"/>
          <a:stretch>
            <a:fillRect/>
          </a:stretch>
        </p:blipFill>
        <p:spPr>
          <a:xfrm>
            <a:off x="1053884" y="1736506"/>
            <a:ext cx="11004765" cy="5121493"/>
          </a:xfrm>
          <a:prstGeom prst="rect">
            <a:avLst/>
          </a:prstGeom>
        </p:spPr>
      </p:pic>
    </p:spTree>
    <p:extLst>
      <p:ext uri="{BB962C8B-B14F-4D97-AF65-F5344CB8AC3E}">
        <p14:creationId xmlns:p14="http://schemas.microsoft.com/office/powerpoint/2010/main" val="44016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7CE69-B5A8-1342-A659-6CF6F90E3767}"/>
              </a:ext>
            </a:extLst>
          </p:cNvPr>
          <p:cNvSpPr>
            <a:spLocks noGrp="1"/>
          </p:cNvSpPr>
          <p:nvPr>
            <p:ph type="title"/>
          </p:nvPr>
        </p:nvSpPr>
        <p:spPr/>
        <p:txBody>
          <a:bodyPr/>
          <a:lstStyle/>
          <a:p>
            <a:r>
              <a:rPr lang="en-US" dirty="0"/>
              <a:t>Low-Latency Device: Results</a:t>
            </a:r>
          </a:p>
        </p:txBody>
      </p:sp>
      <p:pic>
        <p:nvPicPr>
          <p:cNvPr id="3" name="Picture 2">
            <a:extLst>
              <a:ext uri="{FF2B5EF4-FFF2-40B4-BE49-F238E27FC236}">
                <a16:creationId xmlns:a16="http://schemas.microsoft.com/office/drawing/2014/main" id="{1A0AD765-C9B8-DF4F-84ED-1C9BA2BE79F8}"/>
              </a:ext>
            </a:extLst>
          </p:cNvPr>
          <p:cNvPicPr>
            <a:picLocks noChangeAspect="1"/>
          </p:cNvPicPr>
          <p:nvPr/>
        </p:nvPicPr>
        <p:blipFill>
          <a:blip r:embed="rId2"/>
          <a:stretch>
            <a:fillRect/>
          </a:stretch>
        </p:blipFill>
        <p:spPr>
          <a:xfrm>
            <a:off x="190500" y="1358846"/>
            <a:ext cx="11811000" cy="5168900"/>
          </a:xfrm>
          <a:prstGeom prst="rect">
            <a:avLst/>
          </a:prstGeom>
        </p:spPr>
      </p:pic>
    </p:spTree>
    <p:extLst>
      <p:ext uri="{BB962C8B-B14F-4D97-AF65-F5344CB8AC3E}">
        <p14:creationId xmlns:p14="http://schemas.microsoft.com/office/powerpoint/2010/main" val="763551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455E-3B46-C741-AB93-2649FB4B1950}"/>
              </a:ext>
            </a:extLst>
          </p:cNvPr>
          <p:cNvSpPr>
            <a:spLocks noGrp="1"/>
          </p:cNvSpPr>
          <p:nvPr>
            <p:ph type="title"/>
          </p:nvPr>
        </p:nvSpPr>
        <p:spPr/>
        <p:txBody>
          <a:bodyPr/>
          <a:lstStyle/>
          <a:p>
            <a:r>
              <a:rPr lang="en-US" dirty="0"/>
              <a:t>Summary: Activity Inference and Defenses</a:t>
            </a:r>
          </a:p>
        </p:txBody>
      </p:sp>
      <p:pic>
        <p:nvPicPr>
          <p:cNvPr id="3" name="Picture 2">
            <a:extLst>
              <a:ext uri="{FF2B5EF4-FFF2-40B4-BE49-F238E27FC236}">
                <a16:creationId xmlns:a16="http://schemas.microsoft.com/office/drawing/2014/main" id="{FE0BAFDB-47BC-6048-BDE4-B3D07124B531}"/>
              </a:ext>
            </a:extLst>
          </p:cNvPr>
          <p:cNvPicPr>
            <a:picLocks noChangeAspect="1"/>
          </p:cNvPicPr>
          <p:nvPr/>
        </p:nvPicPr>
        <p:blipFill>
          <a:blip r:embed="rId2"/>
          <a:stretch>
            <a:fillRect/>
          </a:stretch>
        </p:blipFill>
        <p:spPr>
          <a:xfrm>
            <a:off x="234950" y="1690688"/>
            <a:ext cx="11722100" cy="4533900"/>
          </a:xfrm>
          <a:prstGeom prst="rect">
            <a:avLst/>
          </a:prstGeom>
        </p:spPr>
      </p:pic>
    </p:spTree>
    <p:extLst>
      <p:ext uri="{BB962C8B-B14F-4D97-AF65-F5344CB8AC3E}">
        <p14:creationId xmlns:p14="http://schemas.microsoft.com/office/powerpoint/2010/main" val="2683553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A8D7E-E6B2-3D44-ABA3-DD9BE14C0F4E}"/>
              </a:ext>
            </a:extLst>
          </p:cNvPr>
          <p:cNvSpPr>
            <a:spLocks noGrp="1"/>
          </p:cNvSpPr>
          <p:nvPr>
            <p:ph type="title"/>
          </p:nvPr>
        </p:nvSpPr>
        <p:spPr>
          <a:xfrm>
            <a:off x="838200" y="1536003"/>
            <a:ext cx="10515600" cy="1325563"/>
          </a:xfrm>
        </p:spPr>
        <p:txBody>
          <a:bodyPr/>
          <a:lstStyle/>
          <a:p>
            <a:pPr algn="ctr"/>
            <a:r>
              <a:rPr lang="en-US" dirty="0"/>
              <a:t>Giving Control Back to Consumers</a:t>
            </a:r>
          </a:p>
        </p:txBody>
      </p:sp>
    </p:spTree>
    <p:extLst>
      <p:ext uri="{BB962C8B-B14F-4D97-AF65-F5344CB8AC3E}">
        <p14:creationId xmlns:p14="http://schemas.microsoft.com/office/powerpoint/2010/main" val="3740544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a:ea typeface="Open Sans"/>
                <a:cs typeface="Open Sans"/>
                <a:sym typeface="Open Sans"/>
              </a:rPr>
              <a:t>Goal: Systematic Study of Real Devices at Scale</a:t>
            </a:r>
            <a:endParaRPr dirty="0">
              <a:latin typeface="Open Sans"/>
              <a:ea typeface="Open Sans"/>
              <a:cs typeface="Open Sans"/>
              <a:sym typeface="Open Sans"/>
            </a:endParaRPr>
          </a:p>
        </p:txBody>
      </p:sp>
      <p:sp>
        <p:nvSpPr>
          <p:cNvPr id="93" name="Google Shape;93;p17"/>
          <p:cNvSpPr txBox="1">
            <a:spLocks noGrp="1"/>
          </p:cNvSpPr>
          <p:nvPr>
            <p:ph type="body" idx="1"/>
          </p:nvPr>
        </p:nvSpPr>
        <p:spPr>
          <a:xfrm>
            <a:off x="415600" y="1536633"/>
            <a:ext cx="54084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b="1">
                <a:latin typeface="Open Sans"/>
                <a:ea typeface="Open Sans"/>
                <a:cs typeface="Open Sans"/>
                <a:sym typeface="Open Sans"/>
              </a:rPr>
              <a:t>Anecdotal reports</a:t>
            </a:r>
            <a:endParaRPr b="1">
              <a:latin typeface="Open Sans"/>
              <a:ea typeface="Open Sans"/>
              <a:cs typeface="Open Sans"/>
              <a:sym typeface="Open Sans"/>
            </a:endParaRPr>
          </a:p>
        </p:txBody>
      </p:sp>
      <p:sp>
        <p:nvSpPr>
          <p:cNvPr id="94" name="Google Shape;94;p17"/>
          <p:cNvSpPr txBox="1">
            <a:spLocks noGrp="1"/>
          </p:cNvSpPr>
          <p:nvPr>
            <p:ph type="body" idx="1"/>
          </p:nvPr>
        </p:nvSpPr>
        <p:spPr>
          <a:xfrm>
            <a:off x="6038633" y="1536633"/>
            <a:ext cx="5408400" cy="4555200"/>
          </a:xfrm>
          <a:prstGeom prst="rect">
            <a:avLst/>
          </a:prstGeom>
        </p:spPr>
        <p:txBody>
          <a:bodyPr spcFirstLastPara="1" vert="horz" wrap="square" lIns="121900" tIns="121900" rIns="121900" bIns="121900" rtlCol="0" anchor="t" anchorCtr="0">
            <a:noAutofit/>
          </a:bodyPr>
          <a:lstStyle/>
          <a:p>
            <a:pPr marL="0" indent="0">
              <a:buNone/>
            </a:pPr>
            <a:r>
              <a:rPr lang="en" b="1">
                <a:latin typeface="Open Sans"/>
                <a:ea typeface="Open Sans"/>
                <a:cs typeface="Open Sans"/>
                <a:sym typeface="Open Sans"/>
              </a:rPr>
              <a:t>Large-scale studies</a:t>
            </a:r>
            <a:endParaRPr b="1">
              <a:latin typeface="Open Sans"/>
              <a:ea typeface="Open Sans"/>
              <a:cs typeface="Open Sans"/>
              <a:sym typeface="Open Sans"/>
            </a:endParaRPr>
          </a:p>
          <a:p>
            <a:pPr>
              <a:spcBef>
                <a:spcPts val="2133"/>
              </a:spcBef>
              <a:buFont typeface="Open Sans"/>
              <a:buChar char="-"/>
            </a:pPr>
            <a:r>
              <a:rPr lang="en">
                <a:latin typeface="Open Sans"/>
                <a:ea typeface="Open Sans"/>
                <a:cs typeface="Open Sans"/>
                <a:sym typeface="Open Sans"/>
              </a:rPr>
              <a:t>Internet exposed only</a:t>
            </a:r>
            <a:br>
              <a:rPr lang="en">
                <a:latin typeface="Open Sans"/>
                <a:ea typeface="Open Sans"/>
                <a:cs typeface="Open Sans"/>
                <a:sym typeface="Open Sans"/>
              </a:rPr>
            </a:br>
            <a:endParaRPr>
              <a:latin typeface="Open Sans"/>
              <a:ea typeface="Open Sans"/>
              <a:cs typeface="Open Sans"/>
              <a:sym typeface="Open Sans"/>
            </a:endParaRPr>
          </a:p>
          <a:p>
            <a:pPr>
              <a:buFont typeface="Open Sans"/>
              <a:buChar char="-"/>
            </a:pPr>
            <a:r>
              <a:rPr lang="en">
                <a:latin typeface="Open Sans"/>
                <a:ea typeface="Open Sans"/>
                <a:cs typeface="Open Sans"/>
                <a:sym typeface="Open Sans"/>
              </a:rPr>
              <a:t>Home/enterprise networks: proprietary data</a:t>
            </a:r>
            <a:endParaRPr>
              <a:latin typeface="Open Sans"/>
              <a:ea typeface="Open Sans"/>
              <a:cs typeface="Open Sans"/>
              <a:sym typeface="Open Sans"/>
            </a:endParaRPr>
          </a:p>
        </p:txBody>
      </p:sp>
      <p:pic>
        <p:nvPicPr>
          <p:cNvPr id="95" name="Google Shape;95;p17"/>
          <p:cNvPicPr preferRelativeResize="0"/>
          <p:nvPr/>
        </p:nvPicPr>
        <p:blipFill>
          <a:blip r:embed="rId3">
            <a:alphaModFix/>
          </a:blip>
          <a:stretch>
            <a:fillRect/>
          </a:stretch>
        </p:blipFill>
        <p:spPr>
          <a:xfrm>
            <a:off x="511567" y="2341251"/>
            <a:ext cx="4529135" cy="1407084"/>
          </a:xfrm>
          <a:prstGeom prst="rect">
            <a:avLst/>
          </a:prstGeom>
          <a:noFill/>
          <a:ln>
            <a:noFill/>
          </a:ln>
          <a:effectLst>
            <a:outerShdw blurRad="57150" dist="19050" dir="5400000" algn="bl" rotWithShape="0">
              <a:srgbClr val="000000">
                <a:alpha val="50000"/>
              </a:srgbClr>
            </a:outerShdw>
          </a:effectLst>
        </p:spPr>
      </p:pic>
      <p:pic>
        <p:nvPicPr>
          <p:cNvPr id="96" name="Google Shape;96;p17"/>
          <p:cNvPicPr preferRelativeResize="0"/>
          <p:nvPr/>
        </p:nvPicPr>
        <p:blipFill>
          <a:blip r:embed="rId4">
            <a:alphaModFix/>
          </a:blip>
          <a:stretch>
            <a:fillRect/>
          </a:stretch>
        </p:blipFill>
        <p:spPr>
          <a:xfrm>
            <a:off x="511561" y="4096535"/>
            <a:ext cx="4529137" cy="221356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950019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a:ea typeface="Open Sans"/>
                <a:cs typeface="Open Sans"/>
                <a:sym typeface="Open Sans"/>
              </a:rPr>
              <a:t>What is IoT Inspector ?</a:t>
            </a:r>
            <a:endParaRPr dirty="0">
              <a:latin typeface="Open Sans"/>
              <a:ea typeface="Open Sans"/>
              <a:cs typeface="Open Sans"/>
              <a:sym typeface="Open Sans"/>
            </a:endParaRPr>
          </a:p>
        </p:txBody>
      </p:sp>
      <p:sp>
        <p:nvSpPr>
          <p:cNvPr id="129" name="Google Shape;129;p19"/>
          <p:cNvSpPr txBox="1">
            <a:spLocks noGrp="1"/>
          </p:cNvSpPr>
          <p:nvPr>
            <p:ph type="body" idx="1"/>
          </p:nvPr>
        </p:nvSpPr>
        <p:spPr>
          <a:xfrm>
            <a:off x="415600" y="3554133"/>
            <a:ext cx="5408400" cy="2537600"/>
          </a:xfrm>
          <a:prstGeom prst="rect">
            <a:avLst/>
          </a:prstGeom>
        </p:spPr>
        <p:txBody>
          <a:bodyPr spcFirstLastPara="1" vert="horz" wrap="square" lIns="121900" tIns="121900" rIns="121900" bIns="121900" rtlCol="0" anchor="t" anchorCtr="0">
            <a:noAutofit/>
          </a:bodyPr>
          <a:lstStyle/>
          <a:p>
            <a:pPr marL="0" indent="0">
              <a:buNone/>
            </a:pPr>
            <a:r>
              <a:rPr lang="en" b="1">
                <a:latin typeface="Open Sans"/>
                <a:ea typeface="Open Sans"/>
                <a:cs typeface="Open Sans"/>
                <a:sym typeface="Open Sans"/>
              </a:rPr>
              <a:t>Benefits to IoT users</a:t>
            </a:r>
            <a:endParaRPr b="1">
              <a:latin typeface="Open Sans"/>
              <a:ea typeface="Open Sans"/>
              <a:cs typeface="Open Sans"/>
              <a:sym typeface="Open Sans"/>
            </a:endParaRPr>
          </a:p>
          <a:p>
            <a:pPr>
              <a:spcBef>
                <a:spcPts val="2133"/>
              </a:spcBef>
              <a:buFont typeface="Open Sans"/>
              <a:buChar char="-"/>
            </a:pPr>
            <a:r>
              <a:rPr lang="en">
                <a:latin typeface="Open Sans"/>
                <a:ea typeface="Open Sans"/>
                <a:cs typeface="Open Sans"/>
                <a:sym typeface="Open Sans"/>
              </a:rPr>
              <a:t>Easy to install and use</a:t>
            </a:r>
            <a:br>
              <a:rPr lang="en">
                <a:latin typeface="Open Sans"/>
                <a:ea typeface="Open Sans"/>
                <a:cs typeface="Open Sans"/>
                <a:sym typeface="Open Sans"/>
              </a:rPr>
            </a:br>
            <a:endParaRPr>
              <a:latin typeface="Open Sans"/>
              <a:ea typeface="Open Sans"/>
              <a:cs typeface="Open Sans"/>
              <a:sym typeface="Open Sans"/>
            </a:endParaRPr>
          </a:p>
          <a:p>
            <a:pPr>
              <a:buFont typeface="Open Sans"/>
              <a:buChar char="-"/>
            </a:pPr>
            <a:r>
              <a:rPr lang="en">
                <a:latin typeface="Open Sans"/>
                <a:ea typeface="Open Sans"/>
                <a:cs typeface="Open Sans"/>
                <a:sym typeface="Open Sans"/>
              </a:rPr>
              <a:t>Visualization of potential security &amp; privacy issues</a:t>
            </a:r>
            <a:endParaRPr b="1">
              <a:latin typeface="Open Sans"/>
              <a:ea typeface="Open Sans"/>
              <a:cs typeface="Open Sans"/>
              <a:sym typeface="Open Sans"/>
            </a:endParaRPr>
          </a:p>
        </p:txBody>
      </p:sp>
      <p:sp>
        <p:nvSpPr>
          <p:cNvPr id="130" name="Google Shape;130;p19"/>
          <p:cNvSpPr txBox="1">
            <a:spLocks noGrp="1"/>
          </p:cNvSpPr>
          <p:nvPr>
            <p:ph type="body" idx="1"/>
          </p:nvPr>
        </p:nvSpPr>
        <p:spPr>
          <a:xfrm>
            <a:off x="6038633" y="3554133"/>
            <a:ext cx="5408400" cy="2537600"/>
          </a:xfrm>
          <a:prstGeom prst="rect">
            <a:avLst/>
          </a:prstGeom>
        </p:spPr>
        <p:txBody>
          <a:bodyPr spcFirstLastPara="1" vert="horz" wrap="square" lIns="121900" tIns="121900" rIns="121900" bIns="121900" rtlCol="0" anchor="t" anchorCtr="0">
            <a:noAutofit/>
          </a:bodyPr>
          <a:lstStyle/>
          <a:p>
            <a:pPr marL="0" indent="0">
              <a:buNone/>
            </a:pPr>
            <a:r>
              <a:rPr lang="en" b="1">
                <a:latin typeface="Open Sans"/>
                <a:ea typeface="Open Sans"/>
                <a:cs typeface="Open Sans"/>
                <a:sym typeface="Open Sans"/>
              </a:rPr>
              <a:t>Benefits to IoT researchers</a:t>
            </a:r>
            <a:endParaRPr b="1">
              <a:latin typeface="Open Sans"/>
              <a:ea typeface="Open Sans"/>
              <a:cs typeface="Open Sans"/>
              <a:sym typeface="Open Sans"/>
            </a:endParaRPr>
          </a:p>
          <a:p>
            <a:pPr>
              <a:spcBef>
                <a:spcPts val="2133"/>
              </a:spcBef>
              <a:buFont typeface="Open Sans"/>
              <a:buChar char="-"/>
            </a:pPr>
            <a:r>
              <a:rPr lang="en">
                <a:latin typeface="Open Sans"/>
                <a:ea typeface="Open Sans"/>
                <a:cs typeface="Open Sans"/>
                <a:sym typeface="Open Sans"/>
              </a:rPr>
              <a:t>Non-proprietary dataset</a:t>
            </a:r>
            <a:br>
              <a:rPr lang="en">
                <a:latin typeface="Open Sans"/>
                <a:ea typeface="Open Sans"/>
                <a:cs typeface="Open Sans"/>
                <a:sym typeface="Open Sans"/>
              </a:rPr>
            </a:br>
            <a:endParaRPr>
              <a:latin typeface="Open Sans"/>
              <a:ea typeface="Open Sans"/>
              <a:cs typeface="Open Sans"/>
              <a:sym typeface="Open Sans"/>
            </a:endParaRPr>
          </a:p>
          <a:p>
            <a:pPr>
              <a:buFont typeface="Open Sans"/>
              <a:buChar char="-"/>
            </a:pPr>
            <a:r>
              <a:rPr lang="en">
                <a:latin typeface="Open Sans"/>
                <a:ea typeface="Open Sans"/>
                <a:cs typeface="Open Sans"/>
                <a:sym typeface="Open Sans"/>
              </a:rPr>
              <a:t>IoT traffic in real homes</a:t>
            </a:r>
            <a:endParaRPr>
              <a:latin typeface="Open Sans"/>
              <a:ea typeface="Open Sans"/>
              <a:cs typeface="Open Sans"/>
              <a:sym typeface="Open Sans"/>
            </a:endParaRPr>
          </a:p>
        </p:txBody>
      </p:sp>
      <p:sp>
        <p:nvSpPr>
          <p:cNvPr id="131" name="Google Shape;131;p19"/>
          <p:cNvSpPr txBox="1">
            <a:spLocks noGrp="1"/>
          </p:cNvSpPr>
          <p:nvPr>
            <p:ph type="body" idx="1"/>
          </p:nvPr>
        </p:nvSpPr>
        <p:spPr>
          <a:xfrm>
            <a:off x="415599" y="1753867"/>
            <a:ext cx="11360799" cy="11176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 dirty="0">
                <a:latin typeface="Open Sans"/>
                <a:ea typeface="Open Sans"/>
                <a:cs typeface="Open Sans"/>
                <a:sym typeface="Open Sans"/>
              </a:rPr>
              <a:t>Open-source desktop application; passively monitors smart home networks</a:t>
            </a:r>
            <a:endParaRPr dirty="0">
              <a:latin typeface="Open Sans"/>
              <a:ea typeface="Open Sans"/>
              <a:cs typeface="Open Sans"/>
              <a:sym typeface="Open Sans"/>
            </a:endParaRPr>
          </a:p>
        </p:txBody>
      </p:sp>
    </p:spTree>
    <p:extLst>
      <p:ext uri="{BB962C8B-B14F-4D97-AF65-F5344CB8AC3E}">
        <p14:creationId xmlns:p14="http://schemas.microsoft.com/office/powerpoint/2010/main" val="1451793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2"/>
          <p:cNvPicPr preferRelativeResize="0"/>
          <p:nvPr/>
        </p:nvPicPr>
        <p:blipFill>
          <a:blip r:embed="rId3">
            <a:alphaModFix amt="80000"/>
          </a:blip>
          <a:stretch>
            <a:fillRect/>
          </a:stretch>
        </p:blipFill>
        <p:spPr>
          <a:xfrm>
            <a:off x="3215993" y="1356958"/>
            <a:ext cx="4890849" cy="5094636"/>
          </a:xfrm>
          <a:prstGeom prst="rect">
            <a:avLst/>
          </a:prstGeom>
          <a:noFill/>
          <a:ln>
            <a:noFill/>
          </a:ln>
        </p:spPr>
      </p:pic>
      <p:sp>
        <p:nvSpPr>
          <p:cNvPr id="153" name="Google Shape;153;p22"/>
          <p:cNvSpPr/>
          <p:nvPr/>
        </p:nvSpPr>
        <p:spPr>
          <a:xfrm>
            <a:off x="3893592" y="2470257"/>
            <a:ext cx="1342800" cy="17724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154" name="Google Shape;154;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a:ea typeface="Open Sans"/>
                <a:cs typeface="Open Sans"/>
                <a:sym typeface="Open Sans"/>
              </a:rPr>
              <a:t>Download and Run IoT Inspector</a:t>
            </a:r>
            <a:endParaRPr dirty="0">
              <a:latin typeface="Open Sans"/>
              <a:ea typeface="Open Sans"/>
              <a:cs typeface="Open Sans"/>
              <a:sym typeface="Open Sans"/>
            </a:endParaRPr>
          </a:p>
        </p:txBody>
      </p:sp>
      <p:pic>
        <p:nvPicPr>
          <p:cNvPr id="155" name="Google Shape;155;p22"/>
          <p:cNvPicPr preferRelativeResize="0"/>
          <p:nvPr/>
        </p:nvPicPr>
        <p:blipFill>
          <a:blip r:embed="rId4">
            <a:alphaModFix/>
          </a:blip>
          <a:stretch>
            <a:fillRect/>
          </a:stretch>
        </p:blipFill>
        <p:spPr>
          <a:xfrm>
            <a:off x="1979067" y="1455234"/>
            <a:ext cx="8103868" cy="4996367"/>
          </a:xfrm>
          <a:prstGeom prst="rect">
            <a:avLst/>
          </a:prstGeom>
          <a:noFill/>
          <a:ln>
            <a:noFill/>
          </a:ln>
        </p:spPr>
      </p:pic>
    </p:spTree>
    <p:extLst>
      <p:ext uri="{BB962C8B-B14F-4D97-AF65-F5344CB8AC3E}">
        <p14:creationId xmlns:p14="http://schemas.microsoft.com/office/powerpoint/2010/main" val="538917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a:ea typeface="Open Sans"/>
                <a:cs typeface="Open Sans"/>
                <a:sym typeface="Open Sans"/>
              </a:rPr>
              <a:t>Download and Run IoT Inspector</a:t>
            </a:r>
            <a:endParaRPr dirty="0">
              <a:latin typeface="Open Sans"/>
              <a:ea typeface="Open Sans"/>
              <a:cs typeface="Open Sans"/>
              <a:sym typeface="Open Sans"/>
            </a:endParaRPr>
          </a:p>
        </p:txBody>
      </p:sp>
      <p:pic>
        <p:nvPicPr>
          <p:cNvPr id="161" name="Google Shape;161;p23"/>
          <p:cNvPicPr preferRelativeResize="0"/>
          <p:nvPr/>
        </p:nvPicPr>
        <p:blipFill rotWithShape="1">
          <a:blip r:embed="rId3">
            <a:alphaModFix/>
          </a:blip>
          <a:srcRect t="2219" r="1652" b="8985"/>
          <a:stretch/>
        </p:blipFill>
        <p:spPr>
          <a:xfrm>
            <a:off x="1221767" y="1356967"/>
            <a:ext cx="9748480" cy="5501035"/>
          </a:xfrm>
          <a:prstGeom prst="rect">
            <a:avLst/>
          </a:prstGeom>
          <a:noFill/>
          <a:ln>
            <a:noFill/>
          </a:ln>
        </p:spPr>
      </p:pic>
    </p:spTree>
    <p:extLst>
      <p:ext uri="{BB962C8B-B14F-4D97-AF65-F5344CB8AC3E}">
        <p14:creationId xmlns:p14="http://schemas.microsoft.com/office/powerpoint/2010/main" val="3676095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5B7D44AA-2CA1-B846-85EF-49EB9D6C4581}"/>
              </a:ext>
            </a:extLst>
          </p:cNvPr>
          <p:cNvPicPr>
            <a:picLocks noChangeAspect="1"/>
          </p:cNvPicPr>
          <p:nvPr/>
        </p:nvPicPr>
        <p:blipFill>
          <a:blip r:embed="rId3"/>
          <a:stretch>
            <a:fillRect/>
          </a:stretch>
        </p:blipFill>
        <p:spPr>
          <a:xfrm>
            <a:off x="7134433" y="3255232"/>
            <a:ext cx="1810644" cy="1660437"/>
          </a:xfrm>
          <a:prstGeom prst="rect">
            <a:avLst/>
          </a:prstGeom>
        </p:spPr>
      </p:pic>
      <p:sp>
        <p:nvSpPr>
          <p:cNvPr id="84" name="Shape 84"/>
          <p:cNvSpPr txBox="1">
            <a:spLocks noGrp="1"/>
          </p:cNvSpPr>
          <p:nvPr>
            <p:ph type="title"/>
          </p:nvPr>
        </p:nvSpPr>
        <p:spPr>
          <a:xfrm>
            <a:off x="415601" y="386643"/>
            <a:ext cx="11360799" cy="763599"/>
          </a:xfrm>
          <a:prstGeom prst="rect">
            <a:avLst/>
          </a:prstGeom>
          <a:solidFill>
            <a:schemeClr val="bg1">
              <a:lumMod val="95000"/>
            </a:schemeClr>
          </a:solidFill>
        </p:spPr>
        <p:txBody>
          <a:bodyPr spcFirstLastPara="1" vert="horz" wrap="square" lIns="121900" tIns="121900" rIns="121900" bIns="121900" rtlCol="0" anchor="t" anchorCtr="0">
            <a:noAutofit/>
          </a:bodyPr>
          <a:lstStyle/>
          <a:p>
            <a:r>
              <a:rPr lang="en-US" sz="4267" dirty="0"/>
              <a:t>Approach 1: Controlled Lab Studies</a:t>
            </a:r>
            <a:endParaRPr lang="en" sz="4267" dirty="0"/>
          </a:p>
        </p:txBody>
      </p:sp>
      <p:pic>
        <p:nvPicPr>
          <p:cNvPr id="85" name="Shape 85"/>
          <p:cNvPicPr preferRelativeResize="0"/>
          <p:nvPr/>
        </p:nvPicPr>
        <p:blipFill>
          <a:blip r:embed="rId4">
            <a:alphaModFix/>
          </a:blip>
          <a:stretch>
            <a:fillRect/>
          </a:stretch>
        </p:blipFill>
        <p:spPr>
          <a:xfrm>
            <a:off x="1171234" y="3104934"/>
            <a:ext cx="1453167" cy="1453167"/>
          </a:xfrm>
          <a:prstGeom prst="rect">
            <a:avLst/>
          </a:prstGeom>
          <a:solidFill>
            <a:schemeClr val="bg1">
              <a:lumMod val="95000"/>
            </a:schemeClr>
          </a:solidFill>
          <a:ln>
            <a:noFill/>
          </a:ln>
        </p:spPr>
      </p:pic>
      <p:pic>
        <p:nvPicPr>
          <p:cNvPr id="86" name="Shape 86"/>
          <p:cNvPicPr preferRelativeResize="0"/>
          <p:nvPr/>
        </p:nvPicPr>
        <p:blipFill>
          <a:blip r:embed="rId5">
            <a:alphaModFix/>
          </a:blip>
          <a:stretch>
            <a:fillRect/>
          </a:stretch>
        </p:blipFill>
        <p:spPr>
          <a:xfrm>
            <a:off x="-11" y="4436322"/>
            <a:ext cx="1205765" cy="887133"/>
          </a:xfrm>
          <a:prstGeom prst="rect">
            <a:avLst/>
          </a:prstGeom>
          <a:noFill/>
          <a:ln>
            <a:noFill/>
          </a:ln>
        </p:spPr>
      </p:pic>
      <p:pic>
        <p:nvPicPr>
          <p:cNvPr id="87" name="Shape 87"/>
          <p:cNvPicPr preferRelativeResize="0"/>
          <p:nvPr/>
        </p:nvPicPr>
        <p:blipFill rotWithShape="1">
          <a:blip r:embed="rId6">
            <a:alphaModFix/>
          </a:blip>
          <a:srcRect l="22700" t="15712" r="21426" b="19679"/>
          <a:stretch/>
        </p:blipFill>
        <p:spPr>
          <a:xfrm>
            <a:off x="126901" y="2604233"/>
            <a:ext cx="811932" cy="938832"/>
          </a:xfrm>
          <a:prstGeom prst="rect">
            <a:avLst/>
          </a:prstGeom>
          <a:solidFill>
            <a:schemeClr val="bg1">
              <a:lumMod val="95000"/>
            </a:schemeClr>
          </a:solidFill>
          <a:ln>
            <a:noFill/>
          </a:ln>
        </p:spPr>
      </p:pic>
      <p:pic>
        <p:nvPicPr>
          <p:cNvPr id="88" name="Shape 88"/>
          <p:cNvPicPr preferRelativeResize="0"/>
          <p:nvPr/>
        </p:nvPicPr>
        <p:blipFill>
          <a:blip r:embed="rId7">
            <a:alphaModFix/>
          </a:blip>
          <a:stretch>
            <a:fillRect/>
          </a:stretch>
        </p:blipFill>
        <p:spPr>
          <a:xfrm>
            <a:off x="5681266" y="5419467"/>
            <a:ext cx="1453167" cy="1220148"/>
          </a:xfrm>
          <a:prstGeom prst="rect">
            <a:avLst/>
          </a:prstGeom>
          <a:solidFill>
            <a:schemeClr val="bg1">
              <a:lumMod val="95000"/>
            </a:schemeClr>
          </a:solidFill>
          <a:ln>
            <a:noFill/>
          </a:ln>
        </p:spPr>
      </p:pic>
      <p:pic>
        <p:nvPicPr>
          <p:cNvPr id="89" name="Shape 89"/>
          <p:cNvPicPr preferRelativeResize="0"/>
          <p:nvPr/>
        </p:nvPicPr>
        <p:blipFill>
          <a:blip r:embed="rId8">
            <a:alphaModFix/>
          </a:blip>
          <a:stretch>
            <a:fillRect/>
          </a:stretch>
        </p:blipFill>
        <p:spPr>
          <a:xfrm>
            <a:off x="2993348" y="5249064"/>
            <a:ext cx="1753800" cy="1290333"/>
          </a:xfrm>
          <a:prstGeom prst="rect">
            <a:avLst/>
          </a:prstGeom>
          <a:solidFill>
            <a:schemeClr val="bg1">
              <a:lumMod val="95000"/>
            </a:schemeClr>
          </a:solidFill>
          <a:ln>
            <a:noFill/>
          </a:ln>
        </p:spPr>
      </p:pic>
      <p:pic>
        <p:nvPicPr>
          <p:cNvPr id="90" name="Shape 90"/>
          <p:cNvPicPr preferRelativeResize="0"/>
          <p:nvPr/>
        </p:nvPicPr>
        <p:blipFill>
          <a:blip r:embed="rId9">
            <a:alphaModFix/>
          </a:blip>
          <a:stretch>
            <a:fillRect/>
          </a:stretch>
        </p:blipFill>
        <p:spPr>
          <a:xfrm>
            <a:off x="5681282" y="1356964"/>
            <a:ext cx="1862133" cy="1862133"/>
          </a:xfrm>
          <a:prstGeom prst="rect">
            <a:avLst/>
          </a:prstGeom>
          <a:solidFill>
            <a:schemeClr val="bg1">
              <a:lumMod val="95000"/>
            </a:schemeClr>
          </a:solidFill>
          <a:ln>
            <a:noFill/>
          </a:ln>
        </p:spPr>
      </p:pic>
      <p:pic>
        <p:nvPicPr>
          <p:cNvPr id="91" name="Shape 91"/>
          <p:cNvPicPr preferRelativeResize="0"/>
          <p:nvPr/>
        </p:nvPicPr>
        <p:blipFill>
          <a:blip r:embed="rId10">
            <a:alphaModFix/>
          </a:blip>
          <a:stretch>
            <a:fillRect/>
          </a:stretch>
        </p:blipFill>
        <p:spPr>
          <a:xfrm>
            <a:off x="2735096" y="1454352"/>
            <a:ext cx="1149899" cy="1149899"/>
          </a:xfrm>
          <a:prstGeom prst="rect">
            <a:avLst/>
          </a:prstGeom>
          <a:solidFill>
            <a:schemeClr val="bg1">
              <a:lumMod val="95000"/>
            </a:schemeClr>
          </a:solidFill>
          <a:ln>
            <a:noFill/>
          </a:ln>
        </p:spPr>
      </p:pic>
      <p:pic>
        <p:nvPicPr>
          <p:cNvPr id="93" name="Shape 93"/>
          <p:cNvPicPr preferRelativeResize="0"/>
          <p:nvPr/>
        </p:nvPicPr>
        <p:blipFill>
          <a:blip r:embed="rId11">
            <a:alphaModFix/>
          </a:blip>
          <a:stretch>
            <a:fillRect/>
          </a:stretch>
        </p:blipFill>
        <p:spPr>
          <a:xfrm>
            <a:off x="9944567" y="3104949"/>
            <a:ext cx="2049299" cy="1961232"/>
          </a:xfrm>
          <a:prstGeom prst="rect">
            <a:avLst/>
          </a:prstGeom>
          <a:solidFill>
            <a:schemeClr val="bg1">
              <a:lumMod val="95000"/>
            </a:schemeClr>
          </a:solidFill>
          <a:ln>
            <a:noFill/>
          </a:ln>
        </p:spPr>
      </p:pic>
      <p:cxnSp>
        <p:nvCxnSpPr>
          <p:cNvPr id="94" name="Shape 94"/>
          <p:cNvCxnSpPr>
            <a:cxnSpLocks/>
            <a:stCxn id="90" idx="2"/>
          </p:cNvCxnSpPr>
          <p:nvPr/>
        </p:nvCxnSpPr>
        <p:spPr>
          <a:xfrm>
            <a:off x="6612348" y="3219097"/>
            <a:ext cx="465600" cy="866400"/>
          </a:xfrm>
          <a:prstGeom prst="straightConnector1">
            <a:avLst/>
          </a:prstGeom>
          <a:noFill/>
          <a:ln w="38100" cap="flat" cmpd="sng">
            <a:solidFill>
              <a:srgbClr val="4A86E8"/>
            </a:solidFill>
            <a:prstDash val="dash"/>
            <a:round/>
            <a:headEnd type="none" w="lg" len="lg"/>
            <a:tailEnd type="none" w="lg" len="lg"/>
          </a:ln>
        </p:spPr>
      </p:cxnSp>
      <p:cxnSp>
        <p:nvCxnSpPr>
          <p:cNvPr id="95" name="Shape 95"/>
          <p:cNvCxnSpPr>
            <a:cxnSpLocks/>
            <a:stCxn id="91" idx="2"/>
          </p:cNvCxnSpPr>
          <p:nvPr/>
        </p:nvCxnSpPr>
        <p:spPr>
          <a:xfrm>
            <a:off x="3310045" y="2604251"/>
            <a:ext cx="3767600" cy="1481200"/>
          </a:xfrm>
          <a:prstGeom prst="straightConnector1">
            <a:avLst/>
          </a:prstGeom>
          <a:noFill/>
          <a:ln w="38100" cap="flat" cmpd="sng">
            <a:solidFill>
              <a:srgbClr val="4A86E8"/>
            </a:solidFill>
            <a:prstDash val="dash"/>
            <a:round/>
            <a:headEnd type="none" w="lg" len="lg"/>
            <a:tailEnd type="none" w="lg" len="lg"/>
          </a:ln>
        </p:spPr>
      </p:cxnSp>
      <p:cxnSp>
        <p:nvCxnSpPr>
          <p:cNvPr id="96" name="Shape 96"/>
          <p:cNvCxnSpPr>
            <a:cxnSpLocks/>
            <a:stCxn id="85" idx="3"/>
          </p:cNvCxnSpPr>
          <p:nvPr/>
        </p:nvCxnSpPr>
        <p:spPr>
          <a:xfrm>
            <a:off x="2624400" y="3831516"/>
            <a:ext cx="4453200" cy="254000"/>
          </a:xfrm>
          <a:prstGeom prst="straightConnector1">
            <a:avLst/>
          </a:prstGeom>
          <a:noFill/>
          <a:ln w="38100" cap="flat" cmpd="sng">
            <a:solidFill>
              <a:srgbClr val="4A86E8"/>
            </a:solidFill>
            <a:prstDash val="dash"/>
            <a:round/>
            <a:headEnd type="none" w="lg" len="lg"/>
            <a:tailEnd type="none" w="lg" len="lg"/>
          </a:ln>
        </p:spPr>
      </p:cxnSp>
      <p:cxnSp>
        <p:nvCxnSpPr>
          <p:cNvPr id="97" name="Shape 97"/>
          <p:cNvCxnSpPr>
            <a:cxnSpLocks/>
            <a:stCxn id="89" idx="0"/>
          </p:cNvCxnSpPr>
          <p:nvPr/>
        </p:nvCxnSpPr>
        <p:spPr>
          <a:xfrm rot="10800000" flipH="1">
            <a:off x="3870249" y="4085464"/>
            <a:ext cx="3207599" cy="1163600"/>
          </a:xfrm>
          <a:prstGeom prst="straightConnector1">
            <a:avLst/>
          </a:prstGeom>
          <a:noFill/>
          <a:ln w="38100" cap="flat" cmpd="sng">
            <a:solidFill>
              <a:srgbClr val="4A86E8"/>
            </a:solidFill>
            <a:prstDash val="dash"/>
            <a:round/>
            <a:headEnd type="none" w="lg" len="lg"/>
            <a:tailEnd type="none" w="lg" len="lg"/>
          </a:ln>
        </p:spPr>
      </p:cxnSp>
      <p:cxnSp>
        <p:nvCxnSpPr>
          <p:cNvPr id="98" name="Shape 98"/>
          <p:cNvCxnSpPr>
            <a:cxnSpLocks/>
            <a:stCxn id="88" idx="0"/>
          </p:cNvCxnSpPr>
          <p:nvPr/>
        </p:nvCxnSpPr>
        <p:spPr>
          <a:xfrm rot="10800000" flipH="1">
            <a:off x="6407849" y="4085467"/>
            <a:ext cx="670000" cy="1334000"/>
          </a:xfrm>
          <a:prstGeom prst="straightConnector1">
            <a:avLst/>
          </a:prstGeom>
          <a:noFill/>
          <a:ln w="38100" cap="flat" cmpd="sng">
            <a:solidFill>
              <a:srgbClr val="4A86E8"/>
            </a:solidFill>
            <a:prstDash val="dash"/>
            <a:round/>
            <a:headEnd type="none" w="lg" len="lg"/>
            <a:tailEnd type="none" w="lg" len="lg"/>
          </a:ln>
        </p:spPr>
      </p:cxnSp>
      <p:cxnSp>
        <p:nvCxnSpPr>
          <p:cNvPr id="99" name="Shape 99"/>
          <p:cNvCxnSpPr/>
          <p:nvPr/>
        </p:nvCxnSpPr>
        <p:spPr>
          <a:xfrm>
            <a:off x="799267" y="3311267"/>
            <a:ext cx="1053200" cy="215599"/>
          </a:xfrm>
          <a:prstGeom prst="straightConnector1">
            <a:avLst/>
          </a:prstGeom>
          <a:noFill/>
          <a:ln w="38100" cap="flat" cmpd="sng">
            <a:solidFill>
              <a:srgbClr val="F1C232"/>
            </a:solidFill>
            <a:prstDash val="dash"/>
            <a:round/>
            <a:headEnd type="none" w="lg" len="lg"/>
            <a:tailEnd type="none" w="lg" len="lg"/>
          </a:ln>
        </p:spPr>
      </p:cxnSp>
      <p:cxnSp>
        <p:nvCxnSpPr>
          <p:cNvPr id="100" name="Shape 100"/>
          <p:cNvCxnSpPr/>
          <p:nvPr/>
        </p:nvCxnSpPr>
        <p:spPr>
          <a:xfrm flipH="1">
            <a:off x="938934" y="4224700"/>
            <a:ext cx="837199" cy="342400"/>
          </a:xfrm>
          <a:prstGeom prst="straightConnector1">
            <a:avLst/>
          </a:prstGeom>
          <a:noFill/>
          <a:ln w="38100" cap="flat" cmpd="sng">
            <a:solidFill>
              <a:srgbClr val="F1C232"/>
            </a:solidFill>
            <a:prstDash val="dash"/>
            <a:round/>
            <a:headEnd type="none" w="lg" len="lg"/>
            <a:tailEnd type="none" w="lg" len="lg"/>
          </a:ln>
        </p:spPr>
      </p:cxnSp>
      <p:cxnSp>
        <p:nvCxnSpPr>
          <p:cNvPr id="101" name="Shape 101"/>
          <p:cNvCxnSpPr>
            <a:cxnSpLocks/>
            <a:endCxn id="93" idx="1"/>
          </p:cNvCxnSpPr>
          <p:nvPr/>
        </p:nvCxnSpPr>
        <p:spPr>
          <a:xfrm>
            <a:off x="8831583" y="4085547"/>
            <a:ext cx="1112800" cy="0"/>
          </a:xfrm>
          <a:prstGeom prst="straightConnector1">
            <a:avLst/>
          </a:prstGeom>
          <a:noFill/>
          <a:ln w="38100" cap="flat" cmpd="sng">
            <a:solidFill>
              <a:srgbClr val="000000"/>
            </a:solidFill>
            <a:prstDash val="dash"/>
            <a:round/>
            <a:headEnd type="none" w="lg" len="lg"/>
            <a:tailEnd type="none" w="lg" len="lg"/>
          </a:ln>
        </p:spPr>
      </p:cxnSp>
      <p:sp>
        <p:nvSpPr>
          <p:cNvPr id="102" name="Shape 102"/>
          <p:cNvSpPr txBox="1"/>
          <p:nvPr/>
        </p:nvSpPr>
        <p:spPr>
          <a:xfrm>
            <a:off x="6969601" y="5895301"/>
            <a:ext cx="1861999" cy="5335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a:t>Ubi Smart Speaker</a:t>
            </a:r>
          </a:p>
        </p:txBody>
      </p:sp>
      <p:sp>
        <p:nvSpPr>
          <p:cNvPr id="103" name="Shape 103"/>
          <p:cNvSpPr txBox="1"/>
          <p:nvPr/>
        </p:nvSpPr>
        <p:spPr>
          <a:xfrm>
            <a:off x="6612333" y="1356967"/>
            <a:ext cx="2049200" cy="6647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a:solidFill>
                  <a:schemeClr val="dk1"/>
                </a:solidFill>
              </a:rPr>
              <a:t>Sharx Security </a:t>
            </a:r>
            <a:r>
              <a:rPr lang="en" sz="1600"/>
              <a:t>IP Camera</a:t>
            </a:r>
          </a:p>
        </p:txBody>
      </p:sp>
      <p:sp>
        <p:nvSpPr>
          <p:cNvPr id="104" name="Shape 104"/>
          <p:cNvSpPr txBox="1"/>
          <p:nvPr/>
        </p:nvSpPr>
        <p:spPr>
          <a:xfrm>
            <a:off x="2498634" y="6106000"/>
            <a:ext cx="1622799" cy="636421"/>
          </a:xfrm>
          <a:prstGeom prst="rect">
            <a:avLst/>
          </a:prstGeom>
          <a:solidFill>
            <a:schemeClr val="bg1">
              <a:lumMod val="95000"/>
            </a:schemeClr>
          </a:solidFill>
          <a:ln>
            <a:noFill/>
          </a:ln>
        </p:spPr>
        <p:txBody>
          <a:bodyPr lIns="121900" tIns="121900" rIns="121900" bIns="121900" anchor="t" anchorCtr="0">
            <a:noAutofit/>
          </a:bodyPr>
          <a:lstStyle/>
          <a:p>
            <a:pPr algn="ctr"/>
            <a:r>
              <a:rPr lang="en" sz="1600" dirty="0"/>
              <a:t>Nest Thermostat</a:t>
            </a:r>
          </a:p>
        </p:txBody>
      </p:sp>
      <p:sp>
        <p:nvSpPr>
          <p:cNvPr id="105" name="Shape 105"/>
          <p:cNvSpPr txBox="1"/>
          <p:nvPr/>
        </p:nvSpPr>
        <p:spPr>
          <a:xfrm>
            <a:off x="3741367" y="1454367"/>
            <a:ext cx="1753999" cy="7635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a:t>PixStar Digital Photoframe</a:t>
            </a:r>
          </a:p>
        </p:txBody>
      </p:sp>
      <p:sp>
        <p:nvSpPr>
          <p:cNvPr id="106" name="Shape 106"/>
          <p:cNvSpPr txBox="1"/>
          <p:nvPr/>
        </p:nvSpPr>
        <p:spPr>
          <a:xfrm>
            <a:off x="1849709" y="2982767"/>
            <a:ext cx="1753999" cy="494732"/>
          </a:xfrm>
          <a:prstGeom prst="rect">
            <a:avLst/>
          </a:prstGeom>
          <a:solidFill>
            <a:schemeClr val="bg1">
              <a:lumMod val="95000"/>
            </a:schemeClr>
          </a:solidFill>
          <a:ln>
            <a:noFill/>
          </a:ln>
        </p:spPr>
        <p:txBody>
          <a:bodyPr lIns="121900" tIns="121900" rIns="121900" bIns="121900" anchor="t" anchorCtr="0">
            <a:noAutofit/>
          </a:bodyPr>
          <a:lstStyle/>
          <a:p>
            <a:pPr algn="ctr"/>
            <a:r>
              <a:rPr lang="en" sz="1600" dirty="0" err="1"/>
              <a:t>Smartthings</a:t>
            </a:r>
            <a:r>
              <a:rPr lang="en" sz="1600" dirty="0"/>
              <a:t> Hub</a:t>
            </a:r>
          </a:p>
        </p:txBody>
      </p:sp>
      <p:sp>
        <p:nvSpPr>
          <p:cNvPr id="107" name="Shape 107"/>
          <p:cNvSpPr txBox="1"/>
          <p:nvPr/>
        </p:nvSpPr>
        <p:spPr>
          <a:xfrm>
            <a:off x="126901" y="1840634"/>
            <a:ext cx="1753999" cy="763599"/>
          </a:xfrm>
          <a:prstGeom prst="rect">
            <a:avLst/>
          </a:prstGeom>
          <a:solidFill>
            <a:schemeClr val="bg1">
              <a:lumMod val="95000"/>
            </a:schemeClr>
          </a:solidFill>
          <a:ln>
            <a:noFill/>
          </a:ln>
        </p:spPr>
        <p:txBody>
          <a:bodyPr lIns="121900" tIns="121900" rIns="121900" bIns="121900" anchor="t" anchorCtr="0">
            <a:noAutofit/>
          </a:bodyPr>
          <a:lstStyle/>
          <a:p>
            <a:r>
              <a:rPr lang="en" sz="1600"/>
              <a:t>SmartSense Multi-sensor</a:t>
            </a:r>
          </a:p>
        </p:txBody>
      </p:sp>
      <p:sp>
        <p:nvSpPr>
          <p:cNvPr id="108" name="Shape 108"/>
          <p:cNvSpPr txBox="1"/>
          <p:nvPr/>
        </p:nvSpPr>
        <p:spPr>
          <a:xfrm>
            <a:off x="1" y="5323467"/>
            <a:ext cx="1753999" cy="7635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dirty="0"/>
              <a:t>Belkin WeMo Switch</a:t>
            </a:r>
          </a:p>
        </p:txBody>
      </p:sp>
      <p:sp>
        <p:nvSpPr>
          <p:cNvPr id="109" name="Shape 109"/>
          <p:cNvSpPr txBox="1"/>
          <p:nvPr/>
        </p:nvSpPr>
        <p:spPr>
          <a:xfrm>
            <a:off x="6027943" y="3820838"/>
            <a:ext cx="837199" cy="48312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a:solidFill>
                  <a:srgbClr val="4A86E8"/>
                </a:solidFill>
              </a:rPr>
              <a:t>WiFi</a:t>
            </a:r>
            <a:endParaRPr lang="en" sz="1600" dirty="0">
              <a:solidFill>
                <a:srgbClr val="4A86E8"/>
              </a:solidFill>
            </a:endParaRPr>
          </a:p>
        </p:txBody>
      </p:sp>
      <p:sp>
        <p:nvSpPr>
          <p:cNvPr id="110" name="Shape 110"/>
          <p:cNvSpPr txBox="1"/>
          <p:nvPr/>
        </p:nvSpPr>
        <p:spPr>
          <a:xfrm>
            <a:off x="1171234" y="4335501"/>
            <a:ext cx="1149999" cy="5335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a:solidFill>
                  <a:srgbClr val="F1C232"/>
                </a:solidFill>
              </a:rPr>
              <a:t>Z-Wave</a:t>
            </a:r>
          </a:p>
        </p:txBody>
      </p:sp>
      <p:sp>
        <p:nvSpPr>
          <p:cNvPr id="111" name="Shape 111"/>
          <p:cNvSpPr txBox="1"/>
          <p:nvPr/>
        </p:nvSpPr>
        <p:spPr>
          <a:xfrm>
            <a:off x="7430201" y="4672601"/>
            <a:ext cx="2161999" cy="6647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dirty="0">
                <a:solidFill>
                  <a:schemeClr val="dk1"/>
                </a:solidFill>
              </a:rPr>
              <a:t>Gateway </a:t>
            </a:r>
            <a:br>
              <a:rPr lang="en" sz="1600" dirty="0">
                <a:solidFill>
                  <a:schemeClr val="dk1"/>
                </a:solidFill>
              </a:rPr>
            </a:br>
            <a:r>
              <a:rPr lang="en" sz="1600" dirty="0">
                <a:solidFill>
                  <a:schemeClr val="dk1"/>
                </a:solidFill>
              </a:rPr>
              <a:t>(Passive Monitor)</a:t>
            </a:r>
          </a:p>
        </p:txBody>
      </p:sp>
      <p:sp>
        <p:nvSpPr>
          <p:cNvPr id="112" name="Shape 112"/>
          <p:cNvSpPr txBox="1">
            <a:spLocks noGrp="1"/>
          </p:cNvSpPr>
          <p:nvPr>
            <p:ph type="sldNum" idx="12"/>
          </p:nvPr>
        </p:nvSpPr>
        <p:spPr>
          <a:xfrm>
            <a:off x="11296610" y="6217621"/>
            <a:ext cx="731599" cy="524800"/>
          </a:xfrm>
          <a:prstGeom prst="rect">
            <a:avLst/>
          </a:prstGeom>
          <a:noFill/>
        </p:spPr>
        <p:txBody>
          <a:bodyPr spcFirstLastPara="1" vert="horz" wrap="square" lIns="121900" tIns="121900" rIns="121900" bIns="121900" rtlCol="0" anchor="ctr" anchorCtr="0">
            <a:noAutofit/>
          </a:bodyPr>
          <a:lstStyle/>
          <a:p>
            <a:fld id="{00000000-1234-1234-1234-123412341234}" type="slidenum">
              <a:rPr lang="en" sz="1333"/>
              <a:pPr/>
              <a:t>3</a:t>
            </a:fld>
            <a:endParaRPr lang="en" sz="1333"/>
          </a:p>
        </p:txBody>
      </p:sp>
    </p:spTree>
    <p:extLst>
      <p:ext uri="{BB962C8B-B14F-4D97-AF65-F5344CB8AC3E}">
        <p14:creationId xmlns:p14="http://schemas.microsoft.com/office/powerpoint/2010/main" val="1238957010"/>
      </p:ext>
    </p:extLst>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a:ea typeface="Open Sans"/>
                <a:cs typeface="Open Sans"/>
                <a:sym typeface="Open Sans"/>
              </a:rPr>
              <a:t>Bandwidth Graph for Each Device</a:t>
            </a:r>
            <a:endParaRPr dirty="0">
              <a:latin typeface="Open Sans"/>
              <a:ea typeface="Open Sans"/>
              <a:cs typeface="Open Sans"/>
              <a:sym typeface="Open Sans"/>
            </a:endParaRPr>
          </a:p>
        </p:txBody>
      </p:sp>
      <p:pic>
        <p:nvPicPr>
          <p:cNvPr id="174" name="Google Shape;174;p25"/>
          <p:cNvPicPr preferRelativeResize="0"/>
          <p:nvPr/>
        </p:nvPicPr>
        <p:blipFill>
          <a:blip r:embed="rId3">
            <a:alphaModFix/>
          </a:blip>
          <a:stretch>
            <a:fillRect/>
          </a:stretch>
        </p:blipFill>
        <p:spPr>
          <a:xfrm>
            <a:off x="1376119" y="1356968"/>
            <a:ext cx="9439735" cy="5501033"/>
          </a:xfrm>
          <a:prstGeom prst="rect">
            <a:avLst/>
          </a:prstGeom>
          <a:noFill/>
          <a:ln>
            <a:noFill/>
          </a:ln>
        </p:spPr>
      </p:pic>
    </p:spTree>
    <p:extLst>
      <p:ext uri="{BB962C8B-B14F-4D97-AF65-F5344CB8AC3E}">
        <p14:creationId xmlns:p14="http://schemas.microsoft.com/office/powerpoint/2010/main" val="2448998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a:ea typeface="Open Sans"/>
                <a:cs typeface="Open Sans"/>
                <a:sym typeface="Open Sans"/>
              </a:rPr>
              <a:t>Bandwidth Graph for Each Device</a:t>
            </a:r>
            <a:endParaRPr dirty="0">
              <a:latin typeface="Open Sans"/>
              <a:ea typeface="Open Sans"/>
              <a:cs typeface="Open Sans"/>
              <a:sym typeface="Open Sans"/>
            </a:endParaRPr>
          </a:p>
        </p:txBody>
      </p:sp>
      <p:pic>
        <p:nvPicPr>
          <p:cNvPr id="200" name="Google Shape;200;p29"/>
          <p:cNvPicPr preferRelativeResize="0"/>
          <p:nvPr/>
        </p:nvPicPr>
        <p:blipFill>
          <a:blip r:embed="rId3">
            <a:alphaModFix/>
          </a:blip>
          <a:stretch>
            <a:fillRect/>
          </a:stretch>
        </p:blipFill>
        <p:spPr>
          <a:xfrm>
            <a:off x="1376137" y="1356984"/>
            <a:ext cx="9439728" cy="5501017"/>
          </a:xfrm>
          <a:prstGeom prst="rect">
            <a:avLst/>
          </a:prstGeom>
          <a:noFill/>
          <a:ln>
            <a:noFill/>
          </a:ln>
        </p:spPr>
      </p:pic>
      <p:pic>
        <p:nvPicPr>
          <p:cNvPr id="201" name="Google Shape;201;p29"/>
          <p:cNvPicPr preferRelativeResize="0"/>
          <p:nvPr/>
        </p:nvPicPr>
        <p:blipFill rotWithShape="1">
          <a:blip r:embed="rId3">
            <a:alphaModFix/>
          </a:blip>
          <a:srcRect l="26782" t="30441" r="26815" b="40732"/>
          <a:stretch/>
        </p:blipFill>
        <p:spPr>
          <a:xfrm>
            <a:off x="1105351" y="1999901"/>
            <a:ext cx="9981301" cy="3613399"/>
          </a:xfrm>
          <a:prstGeom prst="rect">
            <a:avLst/>
          </a:prstGeom>
          <a:noFill/>
          <a:ln>
            <a:noFill/>
          </a:ln>
          <a:effectLst>
            <a:outerShdw blurRad="685800" dist="19050" dir="5400000" algn="bl" rotWithShape="0">
              <a:srgbClr val="000000">
                <a:alpha val="50000"/>
              </a:srgbClr>
            </a:outerShdw>
          </a:effectLst>
        </p:spPr>
      </p:pic>
    </p:spTree>
    <p:extLst>
      <p:ext uri="{BB962C8B-B14F-4D97-AF65-F5344CB8AC3E}">
        <p14:creationId xmlns:p14="http://schemas.microsoft.com/office/powerpoint/2010/main" val="3467924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a:ea typeface="Open Sans"/>
                <a:cs typeface="Open Sans"/>
                <a:sym typeface="Open Sans"/>
              </a:rPr>
              <a:t>ARP Spoofing</a:t>
            </a:r>
            <a:endParaRPr dirty="0">
              <a:latin typeface="Open Sans"/>
              <a:ea typeface="Open Sans"/>
              <a:cs typeface="Open Sans"/>
              <a:sym typeface="Open Sans"/>
            </a:endParaRPr>
          </a:p>
        </p:txBody>
      </p:sp>
      <p:pic>
        <p:nvPicPr>
          <p:cNvPr id="217" name="Google Shape;217;p31"/>
          <p:cNvPicPr preferRelativeResize="0"/>
          <p:nvPr/>
        </p:nvPicPr>
        <p:blipFill>
          <a:blip r:embed="rId3">
            <a:alphaModFix/>
          </a:blip>
          <a:stretch>
            <a:fillRect/>
          </a:stretch>
        </p:blipFill>
        <p:spPr>
          <a:xfrm>
            <a:off x="3526531" y="1499751"/>
            <a:ext cx="3202799" cy="2396168"/>
          </a:xfrm>
          <a:prstGeom prst="rect">
            <a:avLst/>
          </a:prstGeom>
          <a:noFill/>
          <a:ln>
            <a:noFill/>
          </a:ln>
        </p:spPr>
      </p:pic>
      <p:pic>
        <p:nvPicPr>
          <p:cNvPr id="218" name="Google Shape;218;p31"/>
          <p:cNvPicPr preferRelativeResize="0"/>
          <p:nvPr/>
        </p:nvPicPr>
        <p:blipFill>
          <a:blip r:embed="rId4">
            <a:alphaModFix/>
          </a:blip>
          <a:stretch>
            <a:fillRect/>
          </a:stretch>
        </p:blipFill>
        <p:spPr>
          <a:xfrm>
            <a:off x="6295265" y="3777734"/>
            <a:ext cx="2682368" cy="2682365"/>
          </a:xfrm>
          <a:prstGeom prst="rect">
            <a:avLst/>
          </a:prstGeom>
          <a:noFill/>
          <a:ln>
            <a:noFill/>
          </a:ln>
        </p:spPr>
      </p:pic>
      <p:sp>
        <p:nvSpPr>
          <p:cNvPr id="219" name="Google Shape;219;p31"/>
          <p:cNvSpPr/>
          <p:nvPr/>
        </p:nvSpPr>
        <p:spPr>
          <a:xfrm>
            <a:off x="6729333" y="5773833"/>
            <a:ext cx="1990400" cy="570400"/>
          </a:xfrm>
          <a:prstGeom prst="roundRect">
            <a:avLst>
              <a:gd name="adj" fmla="val 16667"/>
            </a:avLst>
          </a:prstGeom>
          <a:solidFill>
            <a:srgbClr val="FF9900"/>
          </a:solidFill>
          <a:ln>
            <a:noFill/>
          </a:ln>
        </p:spPr>
        <p:txBody>
          <a:bodyPr spcFirstLastPara="1" wrap="square" lIns="121900" tIns="121900" rIns="121900" bIns="121900" anchor="ctr" anchorCtr="0">
            <a:noAutofit/>
          </a:bodyPr>
          <a:lstStyle/>
          <a:p>
            <a:pPr algn="ctr"/>
            <a:r>
              <a:rPr lang="en" sz="2400" b="1">
                <a:solidFill>
                  <a:srgbClr val="FFFFFF"/>
                </a:solidFill>
                <a:latin typeface="Open Sans"/>
                <a:ea typeface="Open Sans"/>
                <a:cs typeface="Open Sans"/>
                <a:sym typeface="Open Sans"/>
              </a:rPr>
              <a:t>IoT Inspector</a:t>
            </a:r>
            <a:endParaRPr sz="2400" b="1">
              <a:solidFill>
                <a:srgbClr val="FFFFFF"/>
              </a:solidFill>
              <a:latin typeface="Open Sans"/>
              <a:ea typeface="Open Sans"/>
              <a:cs typeface="Open Sans"/>
              <a:sym typeface="Open Sans"/>
            </a:endParaRPr>
          </a:p>
        </p:txBody>
      </p:sp>
      <p:pic>
        <p:nvPicPr>
          <p:cNvPr id="220" name="Google Shape;220;p31"/>
          <p:cNvPicPr preferRelativeResize="0"/>
          <p:nvPr/>
        </p:nvPicPr>
        <p:blipFill>
          <a:blip r:embed="rId5">
            <a:alphaModFix/>
          </a:blip>
          <a:stretch>
            <a:fillRect/>
          </a:stretch>
        </p:blipFill>
        <p:spPr>
          <a:xfrm>
            <a:off x="8283967" y="1499759"/>
            <a:ext cx="3202800" cy="2135192"/>
          </a:xfrm>
          <a:prstGeom prst="rect">
            <a:avLst/>
          </a:prstGeom>
          <a:noFill/>
          <a:ln>
            <a:noFill/>
          </a:ln>
        </p:spPr>
      </p:pic>
      <p:sp>
        <p:nvSpPr>
          <p:cNvPr id="221" name="Google Shape;221;p31"/>
          <p:cNvSpPr/>
          <p:nvPr/>
        </p:nvSpPr>
        <p:spPr>
          <a:xfrm>
            <a:off x="484533" y="1914800"/>
            <a:ext cx="2421792" cy="1862928"/>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Open Sans"/>
                <a:ea typeface="Open Sans"/>
                <a:cs typeface="Open Sans"/>
                <a:sym typeface="Open Sans"/>
              </a:rPr>
              <a:t>Internet</a:t>
            </a:r>
            <a:endParaRPr sz="2400">
              <a:latin typeface="Open Sans"/>
              <a:ea typeface="Open Sans"/>
              <a:cs typeface="Open Sans"/>
              <a:sym typeface="Open Sans"/>
            </a:endParaRPr>
          </a:p>
        </p:txBody>
      </p:sp>
      <p:cxnSp>
        <p:nvCxnSpPr>
          <p:cNvPr id="222" name="Google Shape;222;p31"/>
          <p:cNvCxnSpPr/>
          <p:nvPr/>
        </p:nvCxnSpPr>
        <p:spPr>
          <a:xfrm>
            <a:off x="3014407" y="2846264"/>
            <a:ext cx="926800" cy="0"/>
          </a:xfrm>
          <a:prstGeom prst="straightConnector1">
            <a:avLst/>
          </a:prstGeom>
          <a:noFill/>
          <a:ln w="19050" cap="flat" cmpd="sng">
            <a:solidFill>
              <a:schemeClr val="dk2"/>
            </a:solidFill>
            <a:prstDash val="solid"/>
            <a:round/>
            <a:headEnd type="stealth" w="med" len="med"/>
            <a:tailEnd type="stealth" w="med" len="med"/>
          </a:ln>
        </p:spPr>
      </p:cxnSp>
      <p:cxnSp>
        <p:nvCxnSpPr>
          <p:cNvPr id="223" name="Google Shape;223;p31"/>
          <p:cNvCxnSpPr/>
          <p:nvPr/>
        </p:nvCxnSpPr>
        <p:spPr>
          <a:xfrm>
            <a:off x="5372067" y="3796300"/>
            <a:ext cx="770400" cy="980000"/>
          </a:xfrm>
          <a:prstGeom prst="straightConnector1">
            <a:avLst/>
          </a:prstGeom>
          <a:noFill/>
          <a:ln w="19050" cap="flat" cmpd="sng">
            <a:solidFill>
              <a:schemeClr val="dk2"/>
            </a:solidFill>
            <a:prstDash val="solid"/>
            <a:round/>
            <a:headEnd type="none" w="med" len="med"/>
            <a:tailEnd type="stealth" w="med" len="med"/>
          </a:ln>
        </p:spPr>
      </p:cxnSp>
      <p:cxnSp>
        <p:nvCxnSpPr>
          <p:cNvPr id="224" name="Google Shape;224;p31"/>
          <p:cNvCxnSpPr/>
          <p:nvPr/>
        </p:nvCxnSpPr>
        <p:spPr>
          <a:xfrm rot="10800000" flipH="1">
            <a:off x="9004733" y="3796000"/>
            <a:ext cx="726400" cy="980000"/>
          </a:xfrm>
          <a:prstGeom prst="straightConnector1">
            <a:avLst/>
          </a:prstGeom>
          <a:noFill/>
          <a:ln w="19050" cap="flat" cmpd="sng">
            <a:solidFill>
              <a:schemeClr val="dk2"/>
            </a:solidFill>
            <a:prstDash val="solid"/>
            <a:round/>
            <a:headEnd type="none" w="med" len="med"/>
            <a:tailEnd type="stealth" w="med" len="med"/>
          </a:ln>
        </p:spPr>
      </p:cxnSp>
      <p:sp>
        <p:nvSpPr>
          <p:cNvPr id="225" name="Google Shape;225;p31"/>
          <p:cNvSpPr/>
          <p:nvPr/>
        </p:nvSpPr>
        <p:spPr>
          <a:xfrm>
            <a:off x="4128333" y="5113433"/>
            <a:ext cx="1827200" cy="660400"/>
          </a:xfrm>
          <a:prstGeom prst="wedgeRoundRectCallout">
            <a:avLst>
              <a:gd name="adj1" fmla="val 56609"/>
              <a:gd name="adj2" fmla="val 8835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600">
                <a:latin typeface="Open Sans"/>
                <a:ea typeface="Open Sans"/>
                <a:cs typeface="Open Sans"/>
                <a:sym typeface="Open Sans"/>
              </a:rPr>
              <a:t>Hi router: </a:t>
            </a:r>
            <a:br>
              <a:rPr lang="en" sz="1600">
                <a:latin typeface="Open Sans"/>
                <a:ea typeface="Open Sans"/>
                <a:cs typeface="Open Sans"/>
                <a:sym typeface="Open Sans"/>
              </a:rPr>
            </a:br>
            <a:r>
              <a:rPr lang="en" sz="1600">
                <a:latin typeface="Open Sans"/>
                <a:ea typeface="Open Sans"/>
                <a:cs typeface="Open Sans"/>
                <a:sym typeface="Open Sans"/>
              </a:rPr>
              <a:t>I’m camera!</a:t>
            </a:r>
            <a:endParaRPr sz="1600">
              <a:latin typeface="Open Sans"/>
              <a:ea typeface="Open Sans"/>
              <a:cs typeface="Open Sans"/>
              <a:sym typeface="Open Sans"/>
            </a:endParaRPr>
          </a:p>
        </p:txBody>
      </p:sp>
      <p:sp>
        <p:nvSpPr>
          <p:cNvPr id="226" name="Google Shape;226;p31"/>
          <p:cNvSpPr/>
          <p:nvPr/>
        </p:nvSpPr>
        <p:spPr>
          <a:xfrm>
            <a:off x="9428267" y="4937033"/>
            <a:ext cx="1827200" cy="660400"/>
          </a:xfrm>
          <a:prstGeom prst="wedgeRoundRectCallout">
            <a:avLst>
              <a:gd name="adj1" fmla="val -56312"/>
              <a:gd name="adj2" fmla="val 117308"/>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600">
                <a:latin typeface="Open Sans"/>
                <a:ea typeface="Open Sans"/>
                <a:cs typeface="Open Sans"/>
                <a:sym typeface="Open Sans"/>
              </a:rPr>
              <a:t>Hi camera: </a:t>
            </a:r>
            <a:br>
              <a:rPr lang="en" sz="1600">
                <a:latin typeface="Open Sans"/>
                <a:ea typeface="Open Sans"/>
                <a:cs typeface="Open Sans"/>
                <a:sym typeface="Open Sans"/>
              </a:rPr>
            </a:br>
            <a:r>
              <a:rPr lang="en" sz="1600">
                <a:latin typeface="Open Sans"/>
                <a:ea typeface="Open Sans"/>
                <a:cs typeface="Open Sans"/>
                <a:sym typeface="Open Sans"/>
              </a:rPr>
              <a:t>I’m router!</a:t>
            </a:r>
            <a:endParaRPr sz="1600">
              <a:latin typeface="Open Sans"/>
              <a:ea typeface="Open Sans"/>
              <a:cs typeface="Open Sans"/>
              <a:sym typeface="Open Sans"/>
            </a:endParaRPr>
          </a:p>
        </p:txBody>
      </p:sp>
      <p:cxnSp>
        <p:nvCxnSpPr>
          <p:cNvPr id="227" name="Google Shape;227;p31"/>
          <p:cNvCxnSpPr/>
          <p:nvPr/>
        </p:nvCxnSpPr>
        <p:spPr>
          <a:xfrm>
            <a:off x="5575267" y="3796300"/>
            <a:ext cx="770400" cy="980000"/>
          </a:xfrm>
          <a:prstGeom prst="straightConnector1">
            <a:avLst/>
          </a:prstGeom>
          <a:noFill/>
          <a:ln w="19050" cap="flat" cmpd="sng">
            <a:solidFill>
              <a:schemeClr val="dk2"/>
            </a:solidFill>
            <a:prstDash val="solid"/>
            <a:round/>
            <a:headEnd type="stealth" w="med" len="med"/>
            <a:tailEnd type="none" w="med" len="med"/>
          </a:ln>
        </p:spPr>
      </p:cxnSp>
      <p:cxnSp>
        <p:nvCxnSpPr>
          <p:cNvPr id="228" name="Google Shape;228;p31"/>
          <p:cNvCxnSpPr/>
          <p:nvPr/>
        </p:nvCxnSpPr>
        <p:spPr>
          <a:xfrm rot="10800000" flipH="1">
            <a:off x="9207933" y="3796000"/>
            <a:ext cx="726400" cy="980000"/>
          </a:xfrm>
          <a:prstGeom prst="straightConnector1">
            <a:avLst/>
          </a:prstGeom>
          <a:noFill/>
          <a:ln w="19050" cap="flat" cmpd="sng">
            <a:solidFill>
              <a:schemeClr val="dk2"/>
            </a:solidFill>
            <a:prstDash val="solid"/>
            <a:round/>
            <a:headEnd type="stealth" w="med" len="med"/>
            <a:tailEnd type="none" w="med" len="med"/>
          </a:ln>
        </p:spPr>
      </p:cxnSp>
    </p:spTree>
    <p:extLst>
      <p:ext uri="{BB962C8B-B14F-4D97-AF65-F5344CB8AC3E}">
        <p14:creationId xmlns:p14="http://schemas.microsoft.com/office/powerpoint/2010/main" val="2639608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a:ea typeface="Open Sans"/>
                <a:cs typeface="Open Sans"/>
                <a:sym typeface="Open Sans"/>
              </a:rPr>
              <a:t>Who Devices Communicate With</a:t>
            </a:r>
            <a:endParaRPr dirty="0">
              <a:latin typeface="Open Sans"/>
              <a:ea typeface="Open Sans"/>
              <a:cs typeface="Open Sans"/>
              <a:sym typeface="Open Sans"/>
            </a:endParaRPr>
          </a:p>
        </p:txBody>
      </p:sp>
      <p:pic>
        <p:nvPicPr>
          <p:cNvPr id="247" name="Google Shape;247;p33"/>
          <p:cNvPicPr preferRelativeResize="0"/>
          <p:nvPr/>
        </p:nvPicPr>
        <p:blipFill rotWithShape="1">
          <a:blip r:embed="rId3">
            <a:alphaModFix/>
          </a:blip>
          <a:srcRect b="28647"/>
          <a:stretch/>
        </p:blipFill>
        <p:spPr>
          <a:xfrm>
            <a:off x="448567" y="2262867"/>
            <a:ext cx="8741335" cy="3469067"/>
          </a:xfrm>
          <a:prstGeom prst="rect">
            <a:avLst/>
          </a:prstGeom>
          <a:noFill/>
          <a:ln>
            <a:noFill/>
          </a:ln>
        </p:spPr>
      </p:pic>
      <p:sp>
        <p:nvSpPr>
          <p:cNvPr id="248" name="Google Shape;248;p33"/>
          <p:cNvSpPr/>
          <p:nvPr/>
        </p:nvSpPr>
        <p:spPr>
          <a:xfrm>
            <a:off x="264500" y="5313600"/>
            <a:ext cx="9158800" cy="341200"/>
          </a:xfrm>
          <a:prstGeom prst="rect">
            <a:avLst/>
          </a:prstGeom>
          <a:noFill/>
          <a:ln w="2857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49" name="Google Shape;249;p33"/>
          <p:cNvPicPr preferRelativeResize="0"/>
          <p:nvPr/>
        </p:nvPicPr>
        <p:blipFill>
          <a:blip r:embed="rId4">
            <a:alphaModFix/>
          </a:blip>
          <a:stretch>
            <a:fillRect/>
          </a:stretch>
        </p:blipFill>
        <p:spPr>
          <a:xfrm>
            <a:off x="9616967" y="2301034"/>
            <a:ext cx="2432365" cy="3392733"/>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439021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a:ea typeface="Open Sans"/>
                <a:cs typeface="Open Sans"/>
                <a:sym typeface="Open Sans"/>
              </a:rPr>
              <a:t>Ads and Trackers on Roku</a:t>
            </a:r>
            <a:endParaRPr dirty="0">
              <a:latin typeface="Open Sans"/>
              <a:ea typeface="Open Sans"/>
              <a:cs typeface="Open Sans"/>
              <a:sym typeface="Open Sans"/>
            </a:endParaRPr>
          </a:p>
        </p:txBody>
      </p:sp>
      <p:pic>
        <p:nvPicPr>
          <p:cNvPr id="262" name="Google Shape;262;p35"/>
          <p:cNvPicPr preferRelativeResize="0"/>
          <p:nvPr/>
        </p:nvPicPr>
        <p:blipFill rotWithShape="1">
          <a:blip r:embed="rId3">
            <a:alphaModFix/>
          </a:blip>
          <a:srcRect l="26163" t="55502" r="4694" b="5921"/>
          <a:stretch/>
        </p:blipFill>
        <p:spPr>
          <a:xfrm>
            <a:off x="195335" y="2491667"/>
            <a:ext cx="11801331" cy="3703468"/>
          </a:xfrm>
          <a:prstGeom prst="rect">
            <a:avLst/>
          </a:prstGeom>
          <a:noFill/>
          <a:ln>
            <a:noFill/>
          </a:ln>
        </p:spPr>
      </p:pic>
      <p:pic>
        <p:nvPicPr>
          <p:cNvPr id="263" name="Google Shape;263;p35"/>
          <p:cNvPicPr preferRelativeResize="0"/>
          <p:nvPr/>
        </p:nvPicPr>
        <p:blipFill>
          <a:blip r:embed="rId4">
            <a:alphaModFix/>
          </a:blip>
          <a:stretch>
            <a:fillRect/>
          </a:stretch>
        </p:blipFill>
        <p:spPr>
          <a:xfrm>
            <a:off x="7935934" y="356134"/>
            <a:ext cx="4125732" cy="2449633"/>
          </a:xfrm>
          <a:prstGeom prst="rect">
            <a:avLst/>
          </a:prstGeom>
          <a:noFill/>
          <a:ln>
            <a:noFill/>
          </a:ln>
        </p:spPr>
      </p:pic>
      <p:grpSp>
        <p:nvGrpSpPr>
          <p:cNvPr id="264" name="Google Shape;264;p35"/>
          <p:cNvGrpSpPr/>
          <p:nvPr/>
        </p:nvGrpSpPr>
        <p:grpSpPr>
          <a:xfrm>
            <a:off x="780067" y="1542285"/>
            <a:ext cx="2703200" cy="3511983"/>
            <a:chOff x="585050" y="1156713"/>
            <a:chExt cx="2027400" cy="2633987"/>
          </a:xfrm>
        </p:grpSpPr>
        <p:pic>
          <p:nvPicPr>
            <p:cNvPr id="265" name="Google Shape;265;p35"/>
            <p:cNvPicPr preferRelativeResize="0"/>
            <p:nvPr/>
          </p:nvPicPr>
          <p:blipFill rotWithShape="1">
            <a:blip r:embed="rId5">
              <a:alphaModFix/>
            </a:blip>
            <a:srcRect t="29916" r="21476" b="26888"/>
            <a:stretch/>
          </p:blipFill>
          <p:spPr>
            <a:xfrm>
              <a:off x="585050" y="1156713"/>
              <a:ext cx="1364775" cy="450450"/>
            </a:xfrm>
            <a:prstGeom prst="rect">
              <a:avLst/>
            </a:prstGeom>
            <a:noFill/>
            <a:ln>
              <a:noFill/>
            </a:ln>
          </p:spPr>
        </p:pic>
        <p:sp>
          <p:nvSpPr>
            <p:cNvPr id="266" name="Google Shape;266;p35"/>
            <p:cNvSpPr/>
            <p:nvPr/>
          </p:nvSpPr>
          <p:spPr>
            <a:xfrm>
              <a:off x="585050" y="1616900"/>
              <a:ext cx="2027400" cy="2173800"/>
            </a:xfrm>
            <a:prstGeom prst="rect">
              <a:avLst/>
            </a:prstGeom>
            <a:noFill/>
            <a:ln w="2857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55482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a:ea typeface="Open Sans"/>
                <a:cs typeface="Open Sans"/>
                <a:sym typeface="Open Sans"/>
              </a:rPr>
              <a:t>Ads and Trackers on Roku</a:t>
            </a:r>
            <a:endParaRPr dirty="0">
              <a:latin typeface="Open Sans"/>
              <a:ea typeface="Open Sans"/>
              <a:cs typeface="Open Sans"/>
              <a:sym typeface="Open Sans"/>
            </a:endParaRPr>
          </a:p>
        </p:txBody>
      </p:sp>
      <p:pic>
        <p:nvPicPr>
          <p:cNvPr id="272" name="Google Shape;272;p36"/>
          <p:cNvPicPr preferRelativeResize="0"/>
          <p:nvPr/>
        </p:nvPicPr>
        <p:blipFill rotWithShape="1">
          <a:blip r:embed="rId3">
            <a:alphaModFix/>
          </a:blip>
          <a:srcRect l="26163" t="55502" r="4694" b="5921"/>
          <a:stretch/>
        </p:blipFill>
        <p:spPr>
          <a:xfrm>
            <a:off x="195335" y="2491667"/>
            <a:ext cx="11801331" cy="3703468"/>
          </a:xfrm>
          <a:prstGeom prst="rect">
            <a:avLst/>
          </a:prstGeom>
          <a:noFill/>
          <a:ln>
            <a:noFill/>
          </a:ln>
        </p:spPr>
      </p:pic>
      <p:grpSp>
        <p:nvGrpSpPr>
          <p:cNvPr id="273" name="Google Shape;273;p36"/>
          <p:cNvGrpSpPr/>
          <p:nvPr/>
        </p:nvGrpSpPr>
        <p:grpSpPr>
          <a:xfrm>
            <a:off x="780067" y="1542285"/>
            <a:ext cx="2703200" cy="3511983"/>
            <a:chOff x="585050" y="1156713"/>
            <a:chExt cx="2027400" cy="2633987"/>
          </a:xfrm>
        </p:grpSpPr>
        <p:pic>
          <p:nvPicPr>
            <p:cNvPr id="274" name="Google Shape;274;p36"/>
            <p:cNvPicPr preferRelativeResize="0"/>
            <p:nvPr/>
          </p:nvPicPr>
          <p:blipFill rotWithShape="1">
            <a:blip r:embed="rId4">
              <a:alphaModFix/>
            </a:blip>
            <a:srcRect t="29916" r="21476" b="26888"/>
            <a:stretch/>
          </p:blipFill>
          <p:spPr>
            <a:xfrm>
              <a:off x="585050" y="1156713"/>
              <a:ext cx="1364775" cy="450450"/>
            </a:xfrm>
            <a:prstGeom prst="rect">
              <a:avLst/>
            </a:prstGeom>
            <a:noFill/>
            <a:ln>
              <a:noFill/>
            </a:ln>
          </p:spPr>
        </p:pic>
        <p:sp>
          <p:nvSpPr>
            <p:cNvPr id="275" name="Google Shape;275;p36"/>
            <p:cNvSpPr/>
            <p:nvPr/>
          </p:nvSpPr>
          <p:spPr>
            <a:xfrm>
              <a:off x="585050" y="1616900"/>
              <a:ext cx="2027400" cy="2173800"/>
            </a:xfrm>
            <a:prstGeom prst="rect">
              <a:avLst/>
            </a:prstGeom>
            <a:noFill/>
            <a:ln w="2857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76" name="Google Shape;276;p36"/>
          <p:cNvGrpSpPr/>
          <p:nvPr/>
        </p:nvGrpSpPr>
        <p:grpSpPr>
          <a:xfrm>
            <a:off x="5311533" y="1653726"/>
            <a:ext cx="6464800" cy="3400541"/>
            <a:chOff x="3983650" y="1240294"/>
            <a:chExt cx="4848600" cy="2550406"/>
          </a:xfrm>
        </p:grpSpPr>
        <p:pic>
          <p:nvPicPr>
            <p:cNvPr id="277" name="Google Shape;277;p36"/>
            <p:cNvPicPr preferRelativeResize="0"/>
            <p:nvPr/>
          </p:nvPicPr>
          <p:blipFill>
            <a:blip r:embed="rId5">
              <a:alphaModFix/>
            </a:blip>
            <a:stretch>
              <a:fillRect/>
            </a:stretch>
          </p:blipFill>
          <p:spPr>
            <a:xfrm>
              <a:off x="4016481" y="1240294"/>
              <a:ext cx="1431900" cy="327900"/>
            </a:xfrm>
            <a:prstGeom prst="rect">
              <a:avLst/>
            </a:prstGeom>
            <a:noFill/>
            <a:ln>
              <a:noFill/>
            </a:ln>
          </p:spPr>
        </p:pic>
        <p:sp>
          <p:nvSpPr>
            <p:cNvPr id="278" name="Google Shape;278;p36"/>
            <p:cNvSpPr/>
            <p:nvPr/>
          </p:nvSpPr>
          <p:spPr>
            <a:xfrm>
              <a:off x="3983650" y="1616900"/>
              <a:ext cx="4848600" cy="2173800"/>
            </a:xfrm>
            <a:prstGeom prst="rect">
              <a:avLst/>
            </a:prstGeom>
            <a:noFill/>
            <a:ln w="2857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0284742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703208" cy="6261400"/>
          </a:xfrm>
          <a:prstGeom prst="rect">
            <a:avLst/>
          </a:prstGeom>
        </p:spPr>
      </p:pic>
      <p:pic>
        <p:nvPicPr>
          <p:cNvPr id="4" name="Picture 3" descr="PastedGraphic-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8049" y="1795618"/>
            <a:ext cx="6033951" cy="5062383"/>
          </a:xfrm>
          <a:prstGeom prst="rect">
            <a:avLst/>
          </a:prstGeom>
        </p:spPr>
      </p:pic>
    </p:spTree>
    <p:extLst>
      <p:ext uri="{BB962C8B-B14F-4D97-AF65-F5344CB8AC3E}">
        <p14:creationId xmlns:p14="http://schemas.microsoft.com/office/powerpoint/2010/main" val="9963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ot-inspect-short">
            <a:hlinkClick r:id="" action="ppaction://media"/>
            <a:extLst>
              <a:ext uri="{FF2B5EF4-FFF2-40B4-BE49-F238E27FC236}">
                <a16:creationId xmlns:a16="http://schemas.microsoft.com/office/drawing/2014/main" id="{692195D3-31D5-294E-A638-A3FB843ECC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4" y="4234"/>
            <a:ext cx="11752133" cy="6610575"/>
          </a:xfrm>
          <a:prstGeom prst="rect">
            <a:avLst/>
          </a:prstGeom>
        </p:spPr>
      </p:pic>
    </p:spTree>
    <p:extLst>
      <p:ext uri="{BB962C8B-B14F-4D97-AF65-F5344CB8AC3E}">
        <p14:creationId xmlns:p14="http://schemas.microsoft.com/office/powerpoint/2010/main" val="374227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5151-EF05-A64C-924A-14F203971395}"/>
              </a:ext>
            </a:extLst>
          </p:cNvPr>
          <p:cNvSpPr>
            <a:spLocks noGrp="1"/>
          </p:cNvSpPr>
          <p:nvPr>
            <p:ph type="title"/>
          </p:nvPr>
        </p:nvSpPr>
        <p:spPr/>
        <p:txBody>
          <a:bodyPr/>
          <a:lstStyle/>
          <a:p>
            <a:r>
              <a:rPr lang="en-US" dirty="0"/>
              <a:t>Deployment and Results to Date</a:t>
            </a:r>
          </a:p>
        </p:txBody>
      </p:sp>
      <p:sp>
        <p:nvSpPr>
          <p:cNvPr id="3" name="Content Placeholder 2">
            <a:extLst>
              <a:ext uri="{FF2B5EF4-FFF2-40B4-BE49-F238E27FC236}">
                <a16:creationId xmlns:a16="http://schemas.microsoft.com/office/drawing/2014/main" id="{02821D6E-5E9E-CA4B-8CFF-D1027D78D6D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70304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a:ea typeface="Open Sans"/>
                <a:cs typeface="Open Sans"/>
                <a:sym typeface="Open Sans"/>
              </a:rPr>
              <a:t>Summary of Insights</a:t>
            </a:r>
            <a:endParaRPr dirty="0">
              <a:latin typeface="Open Sans"/>
              <a:ea typeface="Open Sans"/>
              <a:cs typeface="Open Sans"/>
              <a:sym typeface="Open Sans"/>
            </a:endParaRPr>
          </a:p>
        </p:txBody>
      </p:sp>
      <p:sp>
        <p:nvSpPr>
          <p:cNvPr id="323" name="Google Shape;323;p40"/>
          <p:cNvSpPr txBox="1">
            <a:spLocks noGrp="1"/>
          </p:cNvSpPr>
          <p:nvPr>
            <p:ph type="body" idx="1"/>
          </p:nvPr>
        </p:nvSpPr>
        <p:spPr>
          <a:xfrm>
            <a:off x="415600" y="1715767"/>
            <a:ext cx="5408400" cy="4376000"/>
          </a:xfrm>
          <a:prstGeom prst="rect">
            <a:avLst/>
          </a:prstGeom>
        </p:spPr>
        <p:txBody>
          <a:bodyPr spcFirstLastPara="1" vert="horz" wrap="square" lIns="121900" tIns="121900" rIns="121900" bIns="121900" rtlCol="0" anchor="t" anchorCtr="0">
            <a:noAutofit/>
          </a:bodyPr>
          <a:lstStyle/>
          <a:p>
            <a:pPr marL="0" indent="0">
              <a:buNone/>
            </a:pPr>
            <a:r>
              <a:rPr lang="en" b="1">
                <a:latin typeface="Open Sans"/>
                <a:ea typeface="Open Sans"/>
                <a:cs typeface="Open Sans"/>
                <a:sym typeface="Open Sans"/>
              </a:rPr>
              <a:t>Privacy</a:t>
            </a:r>
            <a:endParaRPr b="1">
              <a:latin typeface="Open Sans"/>
              <a:ea typeface="Open Sans"/>
              <a:cs typeface="Open Sans"/>
              <a:sym typeface="Open Sans"/>
            </a:endParaRPr>
          </a:p>
          <a:p>
            <a:pPr>
              <a:spcBef>
                <a:spcPts val="2133"/>
              </a:spcBef>
              <a:buFont typeface="Open Sans"/>
              <a:buChar char="-"/>
            </a:pPr>
            <a:r>
              <a:rPr lang="en">
                <a:latin typeface="Open Sans"/>
                <a:ea typeface="Open Sans"/>
                <a:cs typeface="Open Sans"/>
                <a:sym typeface="Open Sans"/>
              </a:rPr>
              <a:t>Tracking/ads on TVs</a:t>
            </a:r>
            <a:br>
              <a:rPr lang="en">
                <a:latin typeface="Open Sans"/>
                <a:ea typeface="Open Sans"/>
                <a:cs typeface="Open Sans"/>
                <a:sym typeface="Open Sans"/>
              </a:rPr>
            </a:br>
            <a:endParaRPr>
              <a:latin typeface="Open Sans"/>
              <a:ea typeface="Open Sans"/>
              <a:cs typeface="Open Sans"/>
              <a:sym typeface="Open Sans"/>
            </a:endParaRPr>
          </a:p>
          <a:p>
            <a:pPr>
              <a:buFont typeface="Open Sans"/>
              <a:buChar char="-"/>
            </a:pPr>
            <a:r>
              <a:rPr lang="en">
                <a:latin typeface="Open Sans"/>
                <a:ea typeface="Open Sans"/>
                <a:cs typeface="Open Sans"/>
                <a:sym typeface="Open Sans"/>
              </a:rPr>
              <a:t>Data aggregators on IoTs</a:t>
            </a:r>
            <a:endParaRPr>
              <a:latin typeface="Open Sans"/>
              <a:ea typeface="Open Sans"/>
              <a:cs typeface="Open Sans"/>
              <a:sym typeface="Open Sans"/>
            </a:endParaRPr>
          </a:p>
        </p:txBody>
      </p:sp>
      <p:sp>
        <p:nvSpPr>
          <p:cNvPr id="324" name="Google Shape;324;p40"/>
          <p:cNvSpPr txBox="1">
            <a:spLocks noGrp="1"/>
          </p:cNvSpPr>
          <p:nvPr>
            <p:ph type="body" idx="1"/>
          </p:nvPr>
        </p:nvSpPr>
        <p:spPr>
          <a:xfrm>
            <a:off x="6038633" y="1715767"/>
            <a:ext cx="5408400" cy="4376000"/>
          </a:xfrm>
          <a:prstGeom prst="rect">
            <a:avLst/>
          </a:prstGeom>
        </p:spPr>
        <p:txBody>
          <a:bodyPr spcFirstLastPara="1" vert="horz" wrap="square" lIns="121900" tIns="121900" rIns="121900" bIns="121900" rtlCol="0" anchor="t" anchorCtr="0">
            <a:noAutofit/>
          </a:bodyPr>
          <a:lstStyle/>
          <a:p>
            <a:pPr marL="0" indent="0">
              <a:buNone/>
            </a:pPr>
            <a:r>
              <a:rPr lang="en" b="1">
                <a:latin typeface="Open Sans"/>
                <a:ea typeface="Open Sans"/>
                <a:cs typeface="Open Sans"/>
                <a:sym typeface="Open Sans"/>
              </a:rPr>
              <a:t>Security</a:t>
            </a:r>
            <a:endParaRPr b="1">
              <a:latin typeface="Open Sans"/>
              <a:ea typeface="Open Sans"/>
              <a:cs typeface="Open Sans"/>
              <a:sym typeface="Open Sans"/>
            </a:endParaRPr>
          </a:p>
          <a:p>
            <a:pPr>
              <a:spcBef>
                <a:spcPts val="2133"/>
              </a:spcBef>
              <a:buFont typeface="Open Sans"/>
              <a:buChar char="-"/>
            </a:pPr>
            <a:r>
              <a:rPr lang="en">
                <a:latin typeface="Open Sans"/>
                <a:ea typeface="Open Sans"/>
                <a:cs typeface="Open Sans"/>
                <a:sym typeface="Open Sans"/>
              </a:rPr>
              <a:t>Anomaly detection</a:t>
            </a:r>
            <a:br>
              <a:rPr lang="en">
                <a:latin typeface="Open Sans"/>
                <a:ea typeface="Open Sans"/>
                <a:cs typeface="Open Sans"/>
                <a:sym typeface="Open Sans"/>
              </a:rPr>
            </a:br>
            <a:endParaRPr>
              <a:latin typeface="Open Sans"/>
              <a:ea typeface="Open Sans"/>
              <a:cs typeface="Open Sans"/>
              <a:sym typeface="Open Sans"/>
            </a:endParaRPr>
          </a:p>
          <a:p>
            <a:pPr>
              <a:buFont typeface="Open Sans"/>
              <a:buChar char="-"/>
            </a:pPr>
            <a:r>
              <a:rPr lang="en">
                <a:latin typeface="Open Sans"/>
                <a:ea typeface="Open Sans"/>
                <a:cs typeface="Open Sans"/>
                <a:sym typeface="Open Sans"/>
              </a:rPr>
              <a:t>TLS (encryption) analysis, e.g.,</a:t>
            </a:r>
            <a:endParaRPr>
              <a:latin typeface="Open Sans"/>
              <a:ea typeface="Open Sans"/>
              <a:cs typeface="Open Sans"/>
              <a:sym typeface="Open Sans"/>
            </a:endParaRPr>
          </a:p>
          <a:p>
            <a:pPr lvl="1">
              <a:spcBef>
                <a:spcPts val="1333"/>
              </a:spcBef>
              <a:buFont typeface="Open Sans"/>
              <a:buChar char="-"/>
            </a:pPr>
            <a:r>
              <a:rPr lang="en">
                <a:latin typeface="Open Sans"/>
                <a:ea typeface="Open Sans"/>
                <a:cs typeface="Open Sans"/>
                <a:sym typeface="Open Sans"/>
              </a:rPr>
              <a:t>TLS 1.0:</a:t>
            </a:r>
            <a:br>
              <a:rPr lang="en">
                <a:latin typeface="Open Sans"/>
                <a:ea typeface="Open Sans"/>
                <a:cs typeface="Open Sans"/>
                <a:sym typeface="Open Sans"/>
              </a:rPr>
            </a:br>
            <a:r>
              <a:rPr lang="en">
                <a:latin typeface="Open Sans"/>
                <a:ea typeface="Open Sans"/>
                <a:cs typeface="Open Sans"/>
                <a:sym typeface="Open Sans"/>
              </a:rPr>
              <a:t>Samsung Smart Cam</a:t>
            </a:r>
            <a:br>
              <a:rPr lang="en">
                <a:latin typeface="Open Sans"/>
                <a:ea typeface="Open Sans"/>
                <a:cs typeface="Open Sans"/>
                <a:sym typeface="Open Sans"/>
              </a:rPr>
            </a:br>
            <a:r>
              <a:rPr lang="en">
                <a:latin typeface="Open Sans"/>
                <a:ea typeface="Open Sans"/>
                <a:cs typeface="Open Sans"/>
                <a:sym typeface="Open Sans"/>
              </a:rPr>
              <a:t>Amazon Prime Video on Roku</a:t>
            </a:r>
            <a:endParaRPr>
              <a:latin typeface="Open Sans"/>
              <a:ea typeface="Open Sans"/>
              <a:cs typeface="Open Sans"/>
              <a:sym typeface="Open Sans"/>
            </a:endParaRPr>
          </a:p>
          <a:p>
            <a:pPr lvl="1">
              <a:spcAft>
                <a:spcPts val="2133"/>
              </a:spcAft>
              <a:buFont typeface="Open Sans"/>
              <a:buChar char="-"/>
            </a:pPr>
            <a:r>
              <a:rPr lang="en">
                <a:latin typeface="Open Sans"/>
                <a:ea typeface="Open Sans"/>
                <a:cs typeface="Open Sans"/>
                <a:sym typeface="Open Sans"/>
              </a:rPr>
              <a:t>Insecure cipher suites:</a:t>
            </a:r>
            <a:br>
              <a:rPr lang="en">
                <a:latin typeface="Open Sans"/>
                <a:ea typeface="Open Sans"/>
                <a:cs typeface="Open Sans"/>
                <a:sym typeface="Open Sans"/>
              </a:rPr>
            </a:br>
            <a:r>
              <a:rPr lang="en">
                <a:latin typeface="Open Sans"/>
                <a:ea typeface="Open Sans"/>
                <a:cs typeface="Open Sans"/>
                <a:sym typeface="Open Sans"/>
              </a:rPr>
              <a:t>D-Link camera: </a:t>
            </a:r>
            <a:r>
              <a:rPr lang="en" b="1">
                <a:latin typeface="Open Sans"/>
                <a:ea typeface="Open Sans"/>
                <a:cs typeface="Open Sans"/>
                <a:sym typeface="Open Sans"/>
              </a:rPr>
              <a:t>13</a:t>
            </a:r>
            <a:br>
              <a:rPr lang="en">
                <a:latin typeface="Open Sans"/>
                <a:ea typeface="Open Sans"/>
                <a:cs typeface="Open Sans"/>
                <a:sym typeface="Open Sans"/>
              </a:rPr>
            </a:br>
            <a:r>
              <a:rPr lang="en">
                <a:latin typeface="Open Sans"/>
                <a:ea typeface="Open Sans"/>
                <a:cs typeface="Open Sans"/>
                <a:sym typeface="Open Sans"/>
              </a:rPr>
              <a:t>Amcrest Camera: </a:t>
            </a:r>
            <a:r>
              <a:rPr lang="en" b="1">
                <a:latin typeface="Open Sans"/>
                <a:ea typeface="Open Sans"/>
                <a:cs typeface="Open Sans"/>
                <a:sym typeface="Open Sans"/>
              </a:rPr>
              <a:t>21</a:t>
            </a:r>
            <a:endParaRPr b="1">
              <a:latin typeface="Open Sans"/>
              <a:ea typeface="Open Sans"/>
              <a:cs typeface="Open Sans"/>
              <a:sym typeface="Open Sans"/>
            </a:endParaRPr>
          </a:p>
        </p:txBody>
      </p:sp>
      <p:pic>
        <p:nvPicPr>
          <p:cNvPr id="325" name="Google Shape;325;p40"/>
          <p:cNvPicPr preferRelativeResize="0"/>
          <p:nvPr/>
        </p:nvPicPr>
        <p:blipFill>
          <a:blip r:embed="rId3">
            <a:alphaModFix/>
          </a:blip>
          <a:stretch>
            <a:fillRect/>
          </a:stretch>
        </p:blipFill>
        <p:spPr>
          <a:xfrm>
            <a:off x="860526" y="4497493"/>
            <a:ext cx="1426100" cy="1426100"/>
          </a:xfrm>
          <a:prstGeom prst="rect">
            <a:avLst/>
          </a:prstGeom>
          <a:noFill/>
          <a:ln>
            <a:noFill/>
          </a:ln>
        </p:spPr>
      </p:pic>
      <p:pic>
        <p:nvPicPr>
          <p:cNvPr id="326" name="Google Shape;326;p40"/>
          <p:cNvPicPr preferRelativeResize="0"/>
          <p:nvPr/>
        </p:nvPicPr>
        <p:blipFill>
          <a:blip r:embed="rId4">
            <a:alphaModFix/>
          </a:blip>
          <a:stretch>
            <a:fillRect/>
          </a:stretch>
        </p:blipFill>
        <p:spPr>
          <a:xfrm>
            <a:off x="3318767" y="3875234"/>
            <a:ext cx="1426100" cy="1426100"/>
          </a:xfrm>
          <a:prstGeom prst="rect">
            <a:avLst/>
          </a:prstGeom>
          <a:noFill/>
          <a:ln>
            <a:noFill/>
          </a:ln>
        </p:spPr>
      </p:pic>
      <p:pic>
        <p:nvPicPr>
          <p:cNvPr id="327" name="Google Shape;327;p40"/>
          <p:cNvPicPr preferRelativeResize="0"/>
          <p:nvPr/>
        </p:nvPicPr>
        <p:blipFill>
          <a:blip r:embed="rId5">
            <a:alphaModFix/>
          </a:blip>
          <a:stretch>
            <a:fillRect/>
          </a:stretch>
        </p:blipFill>
        <p:spPr>
          <a:xfrm>
            <a:off x="3402230" y="5683669"/>
            <a:ext cx="1056965" cy="1017033"/>
          </a:xfrm>
          <a:prstGeom prst="rect">
            <a:avLst/>
          </a:prstGeom>
          <a:noFill/>
          <a:ln>
            <a:noFill/>
          </a:ln>
        </p:spPr>
      </p:pic>
      <p:cxnSp>
        <p:nvCxnSpPr>
          <p:cNvPr id="328" name="Google Shape;328;p40"/>
          <p:cNvCxnSpPr>
            <a:stCxn id="325" idx="3"/>
            <a:endCxn id="326" idx="1"/>
          </p:cNvCxnSpPr>
          <p:nvPr/>
        </p:nvCxnSpPr>
        <p:spPr>
          <a:xfrm rot="10800000" flipH="1">
            <a:off x="2286625" y="4588141"/>
            <a:ext cx="1032000" cy="622400"/>
          </a:xfrm>
          <a:prstGeom prst="straightConnector1">
            <a:avLst/>
          </a:prstGeom>
          <a:noFill/>
          <a:ln w="9525" cap="flat" cmpd="sng">
            <a:solidFill>
              <a:schemeClr val="dk2"/>
            </a:solidFill>
            <a:prstDash val="solid"/>
            <a:round/>
            <a:headEnd type="triangle" w="med" len="med"/>
            <a:tailEnd type="triangle" w="med" len="med"/>
          </a:ln>
        </p:spPr>
      </p:cxnSp>
      <p:cxnSp>
        <p:nvCxnSpPr>
          <p:cNvPr id="329" name="Google Shape;329;p40"/>
          <p:cNvCxnSpPr/>
          <p:nvPr/>
        </p:nvCxnSpPr>
        <p:spPr>
          <a:xfrm>
            <a:off x="2455400" y="5683767"/>
            <a:ext cx="664400" cy="408000"/>
          </a:xfrm>
          <a:prstGeom prst="straightConnector1">
            <a:avLst/>
          </a:prstGeom>
          <a:noFill/>
          <a:ln w="9525" cap="flat" cmpd="sng">
            <a:solidFill>
              <a:schemeClr val="dk2"/>
            </a:solidFill>
            <a:prstDash val="solid"/>
            <a:round/>
            <a:headEnd type="triangle" w="med" len="med"/>
            <a:tailEnd type="triangle" w="med" len="med"/>
          </a:ln>
        </p:spPr>
      </p:cxnSp>
    </p:spTree>
    <p:extLst>
      <p:ext uri="{BB962C8B-B14F-4D97-AF65-F5344CB8AC3E}">
        <p14:creationId xmlns:p14="http://schemas.microsoft.com/office/powerpoint/2010/main" val="88155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1"/>
            <a:ext cx="8330753" cy="4562940"/>
          </a:xfrm>
          <a:prstGeom prst="rect">
            <a:avLst/>
          </a:prstGeom>
        </p:spPr>
      </p:pic>
      <p:pic>
        <p:nvPicPr>
          <p:cNvPr id="3" name="Picture 2"/>
          <p:cNvPicPr>
            <a:picLocks noChangeAspect="1"/>
          </p:cNvPicPr>
          <p:nvPr/>
        </p:nvPicPr>
        <p:blipFill>
          <a:blip r:embed="rId4"/>
          <a:stretch>
            <a:fillRect/>
          </a:stretch>
        </p:blipFill>
        <p:spPr>
          <a:xfrm>
            <a:off x="5759304" y="3149060"/>
            <a:ext cx="6160173" cy="3708939"/>
          </a:xfrm>
          <a:prstGeom prst="rect">
            <a:avLst/>
          </a:prstGeom>
        </p:spPr>
      </p:pic>
    </p:spTree>
    <p:extLst>
      <p:ext uri="{BB962C8B-B14F-4D97-AF65-F5344CB8AC3E}">
        <p14:creationId xmlns:p14="http://schemas.microsoft.com/office/powerpoint/2010/main" val="1395817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75E2-AACE-A542-8609-36411C13101A}"/>
              </a:ext>
            </a:extLst>
          </p:cNvPr>
          <p:cNvSpPr>
            <a:spLocks noGrp="1"/>
          </p:cNvSpPr>
          <p:nvPr>
            <p:ph type="title"/>
          </p:nvPr>
        </p:nvSpPr>
        <p:spPr>
          <a:xfrm>
            <a:off x="681925" y="2103437"/>
            <a:ext cx="11136824" cy="1325563"/>
          </a:xfrm>
        </p:spPr>
        <p:txBody>
          <a:bodyPr/>
          <a:lstStyle/>
          <a:p>
            <a:pPr algn="ctr"/>
            <a:r>
              <a:rPr lang="en-US" b="1" dirty="0"/>
              <a:t>Security Risks: Web Attackers </a:t>
            </a:r>
            <a:br>
              <a:rPr lang="en-US" b="1" dirty="0"/>
            </a:br>
            <a:r>
              <a:rPr lang="en-US" b="1" dirty="0"/>
              <a:t>Can Control Your Home Devices</a:t>
            </a:r>
          </a:p>
        </p:txBody>
      </p:sp>
    </p:spTree>
    <p:extLst>
      <p:ext uri="{BB962C8B-B14F-4D97-AF65-F5344CB8AC3E}">
        <p14:creationId xmlns:p14="http://schemas.microsoft.com/office/powerpoint/2010/main" val="1504680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7"/>
          <p:cNvSpPr txBox="1">
            <a:spLocks noGrp="1"/>
          </p:cNvSpPr>
          <p:nvPr>
            <p:ph type="title"/>
          </p:nvPr>
        </p:nvSpPr>
        <p:spPr>
          <a:xfrm>
            <a:off x="659967" y="2904700"/>
            <a:ext cx="11532000" cy="1350400"/>
          </a:xfrm>
          <a:prstGeom prst="rect">
            <a:avLst/>
          </a:prstGeom>
        </p:spPr>
        <p:txBody>
          <a:bodyPr spcFirstLastPara="1" vert="horz" wrap="square" lIns="121900" tIns="121900" rIns="121900" bIns="121900" rtlCol="0" anchor="ctr" anchorCtr="0">
            <a:noAutofit/>
          </a:bodyPr>
          <a:lstStyle/>
          <a:p>
            <a:pPr>
              <a:lnSpc>
                <a:spcPct val="150000"/>
              </a:lnSpc>
            </a:pPr>
            <a:r>
              <a:rPr lang="en" sz="4800" dirty="0"/>
              <a:t>Attack 1:</a:t>
            </a:r>
            <a:endParaRPr sz="4800" dirty="0"/>
          </a:p>
          <a:p>
            <a:pPr>
              <a:lnSpc>
                <a:spcPct val="150000"/>
              </a:lnSpc>
            </a:pPr>
            <a:r>
              <a:rPr lang="en" sz="4800" dirty="0"/>
              <a:t>Identify Local IoT Devices</a:t>
            </a:r>
            <a:endParaRPr sz="4800" dirty="0"/>
          </a:p>
        </p:txBody>
      </p:sp>
      <p:sp>
        <p:nvSpPr>
          <p:cNvPr id="275" name="Google Shape;275;p47"/>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41</a:t>
            </a:fld>
            <a:endParaRPr/>
          </a:p>
        </p:txBody>
      </p:sp>
    </p:spTree>
    <p:extLst>
      <p:ext uri="{BB962C8B-B14F-4D97-AF65-F5344CB8AC3E}">
        <p14:creationId xmlns:p14="http://schemas.microsoft.com/office/powerpoint/2010/main" val="1620123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9"/>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42</a:t>
            </a:fld>
            <a:endParaRPr/>
          </a:p>
        </p:txBody>
      </p:sp>
      <p:sp>
        <p:nvSpPr>
          <p:cNvPr id="289" name="Google Shape;289;p49"/>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290" name="Google Shape;290;p49"/>
          <p:cNvSpPr txBox="1"/>
          <p:nvPr/>
        </p:nvSpPr>
        <p:spPr>
          <a:xfrm>
            <a:off x="391900" y="1247200"/>
            <a:ext cx="11335600" cy="1711600"/>
          </a:xfrm>
          <a:prstGeom prst="rect">
            <a:avLst/>
          </a:prstGeom>
          <a:noFill/>
          <a:ln>
            <a:noFill/>
          </a:ln>
        </p:spPr>
        <p:txBody>
          <a:bodyPr spcFirstLastPara="1" wrap="square" lIns="121900" tIns="121900" rIns="121900" bIns="121900" anchor="t" anchorCtr="0">
            <a:noAutofit/>
          </a:bodyPr>
          <a:lstStyle/>
          <a:p>
            <a:pPr marL="609585" indent="-507987">
              <a:buClr>
                <a:schemeClr val="dk2"/>
              </a:buClr>
              <a:buSzPts val="2400"/>
              <a:buFont typeface="Roboto"/>
              <a:buAutoNum type="arabicPeriod"/>
            </a:pPr>
            <a:r>
              <a:rPr lang="en" sz="3200">
                <a:solidFill>
                  <a:schemeClr val="dk2"/>
                </a:solidFill>
                <a:latin typeface="Roboto"/>
                <a:ea typeface="Roboto"/>
                <a:cs typeface="Roboto"/>
                <a:sym typeface="Roboto"/>
              </a:rPr>
              <a:t>Get local IP (via WebRTC SDP)</a:t>
            </a:r>
            <a:endParaRPr sz="3200">
              <a:solidFill>
                <a:schemeClr val="dk2"/>
              </a:solidFill>
              <a:latin typeface="Roboto"/>
              <a:ea typeface="Roboto"/>
              <a:cs typeface="Roboto"/>
              <a:sym typeface="Roboto"/>
            </a:endParaRPr>
          </a:p>
        </p:txBody>
      </p:sp>
      <p:sp>
        <p:nvSpPr>
          <p:cNvPr id="291" name="Google Shape;291;p49"/>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292" name="Google Shape;292;p49"/>
          <p:cNvPicPr preferRelativeResize="0"/>
          <p:nvPr/>
        </p:nvPicPr>
        <p:blipFill>
          <a:blip r:embed="rId3">
            <a:alphaModFix/>
          </a:blip>
          <a:stretch>
            <a:fillRect/>
          </a:stretch>
        </p:blipFill>
        <p:spPr>
          <a:xfrm>
            <a:off x="1318800" y="4559681"/>
            <a:ext cx="1905000" cy="1905000"/>
          </a:xfrm>
          <a:prstGeom prst="rect">
            <a:avLst/>
          </a:prstGeom>
          <a:noFill/>
          <a:ln>
            <a:noFill/>
          </a:ln>
        </p:spPr>
      </p:pic>
      <p:pic>
        <p:nvPicPr>
          <p:cNvPr id="293" name="Google Shape;293;p49"/>
          <p:cNvPicPr preferRelativeResize="0"/>
          <p:nvPr/>
        </p:nvPicPr>
        <p:blipFill>
          <a:blip r:embed="rId4">
            <a:alphaModFix/>
          </a:blip>
          <a:stretch>
            <a:fillRect/>
          </a:stretch>
        </p:blipFill>
        <p:spPr>
          <a:xfrm>
            <a:off x="2143667" y="5467763"/>
            <a:ext cx="1080133" cy="1085867"/>
          </a:xfrm>
          <a:prstGeom prst="rect">
            <a:avLst/>
          </a:prstGeom>
          <a:noFill/>
          <a:ln>
            <a:noFill/>
          </a:ln>
        </p:spPr>
      </p:pic>
    </p:spTree>
    <p:extLst>
      <p:ext uri="{BB962C8B-B14F-4D97-AF65-F5344CB8AC3E}">
        <p14:creationId xmlns:p14="http://schemas.microsoft.com/office/powerpoint/2010/main" val="3155937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0"/>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43</a:t>
            </a:fld>
            <a:endParaRPr/>
          </a:p>
        </p:txBody>
      </p:sp>
      <p:sp>
        <p:nvSpPr>
          <p:cNvPr id="299" name="Google Shape;299;p50"/>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300" name="Google Shape;300;p50"/>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301" name="Google Shape;301;p50"/>
          <p:cNvPicPr preferRelativeResize="0"/>
          <p:nvPr/>
        </p:nvPicPr>
        <p:blipFill>
          <a:blip r:embed="rId3">
            <a:alphaModFix/>
          </a:blip>
          <a:stretch>
            <a:fillRect/>
          </a:stretch>
        </p:blipFill>
        <p:spPr>
          <a:xfrm>
            <a:off x="1318800" y="4559681"/>
            <a:ext cx="1905000" cy="1905000"/>
          </a:xfrm>
          <a:prstGeom prst="rect">
            <a:avLst/>
          </a:prstGeom>
          <a:noFill/>
          <a:ln>
            <a:noFill/>
          </a:ln>
        </p:spPr>
      </p:pic>
      <p:pic>
        <p:nvPicPr>
          <p:cNvPr id="302" name="Google Shape;302;p50"/>
          <p:cNvPicPr preferRelativeResize="0"/>
          <p:nvPr/>
        </p:nvPicPr>
        <p:blipFill>
          <a:blip r:embed="rId4">
            <a:alphaModFix/>
          </a:blip>
          <a:stretch>
            <a:fillRect/>
          </a:stretch>
        </p:blipFill>
        <p:spPr>
          <a:xfrm>
            <a:off x="2143667" y="5467763"/>
            <a:ext cx="1080133" cy="1085867"/>
          </a:xfrm>
          <a:prstGeom prst="rect">
            <a:avLst/>
          </a:prstGeom>
          <a:noFill/>
          <a:ln>
            <a:noFill/>
          </a:ln>
        </p:spPr>
      </p:pic>
      <p:sp>
        <p:nvSpPr>
          <p:cNvPr id="303" name="Google Shape;303;p50"/>
          <p:cNvSpPr txBox="1"/>
          <p:nvPr/>
        </p:nvSpPr>
        <p:spPr>
          <a:xfrm>
            <a:off x="391900" y="1247200"/>
            <a:ext cx="11335600" cy="2298800"/>
          </a:xfrm>
          <a:prstGeom prst="rect">
            <a:avLst/>
          </a:prstGeom>
          <a:noFill/>
          <a:ln>
            <a:noFill/>
          </a:ln>
        </p:spPr>
        <p:txBody>
          <a:bodyPr spcFirstLastPara="1" wrap="square" lIns="121900" tIns="121900" rIns="121900" bIns="121900" anchor="t" anchorCtr="0">
            <a:noAutofit/>
          </a:bodyPr>
          <a:lstStyle/>
          <a:p>
            <a:r>
              <a:rPr lang="en" sz="3200" dirty="0">
                <a:solidFill>
                  <a:schemeClr val="dk2"/>
                </a:solidFill>
                <a:latin typeface="Roboto"/>
                <a:ea typeface="Roboto"/>
                <a:cs typeface="Roboto"/>
                <a:sym typeface="Roboto"/>
              </a:rPr>
              <a:t>2. Find active local devices.</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Scan local subnet on port 81, sending GET request (via Fetch API)</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Measure response times (TCP RST vs. TCP timeout)</a:t>
            </a:r>
            <a:endParaRPr sz="3200" dirty="0">
              <a:solidFill>
                <a:schemeClr val="dk2"/>
              </a:solidFill>
              <a:latin typeface="Roboto"/>
              <a:ea typeface="Roboto"/>
              <a:cs typeface="Roboto"/>
              <a:sym typeface="Roboto"/>
            </a:endParaRPr>
          </a:p>
        </p:txBody>
      </p:sp>
      <p:pic>
        <p:nvPicPr>
          <p:cNvPr id="304" name="Google Shape;304;p50"/>
          <p:cNvPicPr preferRelativeResize="0"/>
          <p:nvPr/>
        </p:nvPicPr>
        <p:blipFill rotWithShape="1">
          <a:blip r:embed="rId5">
            <a:alphaModFix/>
          </a:blip>
          <a:srcRect l="15805" r="17080"/>
          <a:stretch/>
        </p:blipFill>
        <p:spPr>
          <a:xfrm>
            <a:off x="8297800" y="3850801"/>
            <a:ext cx="1188203" cy="1770367"/>
          </a:xfrm>
          <a:prstGeom prst="rect">
            <a:avLst/>
          </a:prstGeom>
          <a:noFill/>
          <a:ln>
            <a:noFill/>
          </a:ln>
        </p:spPr>
      </p:pic>
      <p:sp>
        <p:nvSpPr>
          <p:cNvPr id="305" name="Google Shape;305;p50"/>
          <p:cNvSpPr txBox="1"/>
          <p:nvPr/>
        </p:nvSpPr>
        <p:spPr>
          <a:xfrm>
            <a:off x="7756300" y="3342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Tree>
    <p:extLst>
      <p:ext uri="{BB962C8B-B14F-4D97-AF65-F5344CB8AC3E}">
        <p14:creationId xmlns:p14="http://schemas.microsoft.com/office/powerpoint/2010/main" val="9830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1"/>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44</a:t>
            </a:fld>
            <a:endParaRPr/>
          </a:p>
        </p:txBody>
      </p:sp>
      <p:sp>
        <p:nvSpPr>
          <p:cNvPr id="311" name="Google Shape;311;p51"/>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312" name="Google Shape;312;p51"/>
          <p:cNvSpPr txBox="1"/>
          <p:nvPr/>
        </p:nvSpPr>
        <p:spPr>
          <a:xfrm>
            <a:off x="391900" y="1247200"/>
            <a:ext cx="11335600" cy="2298800"/>
          </a:xfrm>
          <a:prstGeom prst="rect">
            <a:avLst/>
          </a:prstGeom>
          <a:noFill/>
          <a:ln>
            <a:noFill/>
          </a:ln>
        </p:spPr>
        <p:txBody>
          <a:bodyPr spcFirstLastPara="1" wrap="square" lIns="121900" tIns="121900" rIns="121900" bIns="121900" anchor="t" anchorCtr="0">
            <a:noAutofit/>
          </a:bodyPr>
          <a:lstStyle/>
          <a:p>
            <a:r>
              <a:rPr lang="en" sz="3200" dirty="0">
                <a:solidFill>
                  <a:schemeClr val="dk2"/>
                </a:solidFill>
                <a:latin typeface="Roboto"/>
                <a:ea typeface="Roboto"/>
                <a:cs typeface="Roboto"/>
                <a:sym typeface="Roboto"/>
              </a:rPr>
              <a:t>2. Find active local devices.</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Scan local subnet on port 81, sending GET request (via Fetch API)</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Measure response times (TCP RST vs. TCP timeout)</a:t>
            </a:r>
            <a:endParaRPr sz="3200" dirty="0">
              <a:solidFill>
                <a:schemeClr val="dk2"/>
              </a:solidFill>
              <a:latin typeface="Roboto"/>
              <a:ea typeface="Roboto"/>
              <a:cs typeface="Roboto"/>
              <a:sym typeface="Roboto"/>
            </a:endParaRPr>
          </a:p>
        </p:txBody>
      </p:sp>
      <p:sp>
        <p:nvSpPr>
          <p:cNvPr id="313" name="Google Shape;313;p51"/>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314" name="Google Shape;314;p51"/>
          <p:cNvPicPr preferRelativeResize="0"/>
          <p:nvPr/>
        </p:nvPicPr>
        <p:blipFill>
          <a:blip r:embed="rId3">
            <a:alphaModFix/>
          </a:blip>
          <a:stretch>
            <a:fillRect/>
          </a:stretch>
        </p:blipFill>
        <p:spPr>
          <a:xfrm>
            <a:off x="1318800" y="4559681"/>
            <a:ext cx="1905000" cy="1905000"/>
          </a:xfrm>
          <a:prstGeom prst="rect">
            <a:avLst/>
          </a:prstGeom>
          <a:noFill/>
          <a:ln>
            <a:noFill/>
          </a:ln>
        </p:spPr>
      </p:pic>
      <p:pic>
        <p:nvPicPr>
          <p:cNvPr id="315" name="Google Shape;315;p51"/>
          <p:cNvPicPr preferRelativeResize="0"/>
          <p:nvPr/>
        </p:nvPicPr>
        <p:blipFill>
          <a:blip r:embed="rId4">
            <a:alphaModFix/>
          </a:blip>
          <a:stretch>
            <a:fillRect/>
          </a:stretch>
        </p:blipFill>
        <p:spPr>
          <a:xfrm>
            <a:off x="2143667" y="5467763"/>
            <a:ext cx="1080133" cy="1085867"/>
          </a:xfrm>
          <a:prstGeom prst="rect">
            <a:avLst/>
          </a:prstGeom>
          <a:noFill/>
          <a:ln>
            <a:noFill/>
          </a:ln>
        </p:spPr>
      </p:pic>
      <p:pic>
        <p:nvPicPr>
          <p:cNvPr id="316" name="Google Shape;316;p51"/>
          <p:cNvPicPr preferRelativeResize="0"/>
          <p:nvPr/>
        </p:nvPicPr>
        <p:blipFill rotWithShape="1">
          <a:blip r:embed="rId5">
            <a:alphaModFix/>
          </a:blip>
          <a:srcRect l="15805" r="17080"/>
          <a:stretch/>
        </p:blipFill>
        <p:spPr>
          <a:xfrm>
            <a:off x="8297800" y="3850801"/>
            <a:ext cx="1188203" cy="1770367"/>
          </a:xfrm>
          <a:prstGeom prst="rect">
            <a:avLst/>
          </a:prstGeom>
          <a:noFill/>
          <a:ln>
            <a:noFill/>
          </a:ln>
        </p:spPr>
      </p:pic>
      <p:sp>
        <p:nvSpPr>
          <p:cNvPr id="317" name="Google Shape;317;p51"/>
          <p:cNvSpPr txBox="1"/>
          <p:nvPr/>
        </p:nvSpPr>
        <p:spPr>
          <a:xfrm>
            <a:off x="7756300" y="3342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
        <p:nvSpPr>
          <p:cNvPr id="318" name="Google Shape;318;p51"/>
          <p:cNvSpPr/>
          <p:nvPr/>
        </p:nvSpPr>
        <p:spPr>
          <a:xfrm>
            <a:off x="3400167" y="4450740"/>
            <a:ext cx="4745333" cy="1197200"/>
          </a:xfrm>
          <a:custGeom>
            <a:avLst/>
            <a:gdLst/>
            <a:ahLst/>
            <a:cxnLst/>
            <a:rect l="l" t="t" r="r" b="b"/>
            <a:pathLst>
              <a:path w="142360" h="35916" extrusionOk="0">
                <a:moveTo>
                  <a:pt x="0" y="12664"/>
                </a:moveTo>
                <a:cubicBezTo>
                  <a:pt x="23721" y="10668"/>
                  <a:pt x="141799" y="-3189"/>
                  <a:pt x="142327" y="686"/>
                </a:cubicBezTo>
                <a:cubicBezTo>
                  <a:pt x="142856" y="4561"/>
                  <a:pt x="26364" y="30044"/>
                  <a:pt x="3171" y="35916"/>
                </a:cubicBezTo>
              </a:path>
            </a:pathLst>
          </a:custGeom>
          <a:noFill/>
          <a:ln w="9525" cap="flat" cmpd="sng">
            <a:solidFill>
              <a:schemeClr val="dk2"/>
            </a:solidFill>
            <a:prstDash val="solid"/>
            <a:round/>
            <a:headEnd type="none" w="med" len="med"/>
            <a:tailEnd type="stealth" w="med" len="med"/>
          </a:ln>
        </p:spPr>
      </p:sp>
      <p:sp>
        <p:nvSpPr>
          <p:cNvPr id="319" name="Google Shape;319;p51"/>
          <p:cNvSpPr txBox="1"/>
          <p:nvPr/>
        </p:nvSpPr>
        <p:spPr>
          <a:xfrm>
            <a:off x="4809367" y="5495267"/>
            <a:ext cx="1597200" cy="3288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TCP RST</a:t>
            </a:r>
            <a:endParaRPr sz="2400">
              <a:latin typeface="Consolas"/>
              <a:ea typeface="Consolas"/>
              <a:cs typeface="Consolas"/>
              <a:sym typeface="Consolas"/>
            </a:endParaRPr>
          </a:p>
        </p:txBody>
      </p:sp>
      <p:sp>
        <p:nvSpPr>
          <p:cNvPr id="320" name="Google Shape;320;p51"/>
          <p:cNvSpPr txBox="1"/>
          <p:nvPr/>
        </p:nvSpPr>
        <p:spPr>
          <a:xfrm>
            <a:off x="4071700" y="3791500"/>
            <a:ext cx="2654000" cy="328800"/>
          </a:xfrm>
          <a:prstGeom prst="rect">
            <a:avLst/>
          </a:prstGeom>
          <a:noFill/>
          <a:ln>
            <a:noFill/>
          </a:ln>
        </p:spPr>
        <p:txBody>
          <a:bodyPr spcFirstLastPara="1" wrap="square" lIns="121900" tIns="121900" rIns="121900" bIns="121900" anchor="t" anchorCtr="0">
            <a:noAutofit/>
          </a:bodyPr>
          <a:lstStyle/>
          <a:p>
            <a:r>
              <a:rPr lang="en" sz="2400" dirty="0">
                <a:latin typeface="Consolas"/>
                <a:ea typeface="Consolas"/>
                <a:cs typeface="Consolas"/>
                <a:sym typeface="Consolas"/>
              </a:rPr>
              <a:t>TCP SYN to port 81</a:t>
            </a:r>
            <a:endParaRPr sz="2400" dirty="0">
              <a:latin typeface="Consolas"/>
              <a:ea typeface="Consolas"/>
              <a:cs typeface="Consolas"/>
              <a:sym typeface="Consolas"/>
            </a:endParaRPr>
          </a:p>
        </p:txBody>
      </p:sp>
    </p:spTree>
    <p:extLst>
      <p:ext uri="{BB962C8B-B14F-4D97-AF65-F5344CB8AC3E}">
        <p14:creationId xmlns:p14="http://schemas.microsoft.com/office/powerpoint/2010/main" val="2173384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45</a:t>
            </a:fld>
            <a:endParaRPr/>
          </a:p>
        </p:txBody>
      </p:sp>
      <p:sp>
        <p:nvSpPr>
          <p:cNvPr id="326" name="Google Shape;326;p52"/>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327" name="Google Shape;327;p52"/>
          <p:cNvSpPr txBox="1"/>
          <p:nvPr/>
        </p:nvSpPr>
        <p:spPr>
          <a:xfrm>
            <a:off x="391900" y="1247200"/>
            <a:ext cx="11335600" cy="2298800"/>
          </a:xfrm>
          <a:prstGeom prst="rect">
            <a:avLst/>
          </a:prstGeom>
          <a:noFill/>
          <a:ln>
            <a:noFill/>
          </a:ln>
        </p:spPr>
        <p:txBody>
          <a:bodyPr spcFirstLastPara="1" wrap="square" lIns="121900" tIns="121900" rIns="121900" bIns="121900" anchor="t" anchorCtr="0">
            <a:noAutofit/>
          </a:bodyPr>
          <a:lstStyle/>
          <a:p>
            <a:r>
              <a:rPr lang="en" sz="3200" dirty="0">
                <a:solidFill>
                  <a:schemeClr val="dk2"/>
                </a:solidFill>
                <a:latin typeface="Roboto"/>
                <a:ea typeface="Roboto"/>
                <a:cs typeface="Roboto"/>
                <a:sym typeface="Roboto"/>
              </a:rPr>
              <a:t>2. Find active local devices.</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Scan local subnet on port 81, sending GET request (via Fetch API)</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Measure response times (TCP RST vs. TCP timeout)</a:t>
            </a:r>
            <a:endParaRPr sz="3200" dirty="0">
              <a:solidFill>
                <a:schemeClr val="dk2"/>
              </a:solidFill>
              <a:latin typeface="Roboto"/>
              <a:ea typeface="Roboto"/>
              <a:cs typeface="Roboto"/>
              <a:sym typeface="Roboto"/>
            </a:endParaRPr>
          </a:p>
        </p:txBody>
      </p:sp>
      <p:sp>
        <p:nvSpPr>
          <p:cNvPr id="328" name="Google Shape;328;p52"/>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329" name="Google Shape;329;p52"/>
          <p:cNvPicPr preferRelativeResize="0"/>
          <p:nvPr/>
        </p:nvPicPr>
        <p:blipFill>
          <a:blip r:embed="rId3">
            <a:alphaModFix/>
          </a:blip>
          <a:stretch>
            <a:fillRect/>
          </a:stretch>
        </p:blipFill>
        <p:spPr>
          <a:xfrm>
            <a:off x="1318800" y="4559681"/>
            <a:ext cx="1905000" cy="1905000"/>
          </a:xfrm>
          <a:prstGeom prst="rect">
            <a:avLst/>
          </a:prstGeom>
          <a:noFill/>
          <a:ln>
            <a:noFill/>
          </a:ln>
        </p:spPr>
      </p:pic>
      <p:pic>
        <p:nvPicPr>
          <p:cNvPr id="330" name="Google Shape;330;p52"/>
          <p:cNvPicPr preferRelativeResize="0"/>
          <p:nvPr/>
        </p:nvPicPr>
        <p:blipFill>
          <a:blip r:embed="rId4">
            <a:alphaModFix/>
          </a:blip>
          <a:stretch>
            <a:fillRect/>
          </a:stretch>
        </p:blipFill>
        <p:spPr>
          <a:xfrm>
            <a:off x="2143667" y="5467763"/>
            <a:ext cx="1080133" cy="1085867"/>
          </a:xfrm>
          <a:prstGeom prst="rect">
            <a:avLst/>
          </a:prstGeom>
          <a:noFill/>
          <a:ln>
            <a:noFill/>
          </a:ln>
        </p:spPr>
      </p:pic>
      <p:pic>
        <p:nvPicPr>
          <p:cNvPr id="331" name="Google Shape;331;p52"/>
          <p:cNvPicPr preferRelativeResize="0"/>
          <p:nvPr/>
        </p:nvPicPr>
        <p:blipFill rotWithShape="1">
          <a:blip r:embed="rId5">
            <a:alphaModFix/>
          </a:blip>
          <a:srcRect l="15805" r="17080"/>
          <a:stretch/>
        </p:blipFill>
        <p:spPr>
          <a:xfrm>
            <a:off x="8297800" y="3850801"/>
            <a:ext cx="1188203" cy="1770367"/>
          </a:xfrm>
          <a:prstGeom prst="rect">
            <a:avLst/>
          </a:prstGeom>
          <a:noFill/>
          <a:ln>
            <a:noFill/>
          </a:ln>
        </p:spPr>
      </p:pic>
      <p:sp>
        <p:nvSpPr>
          <p:cNvPr id="332" name="Google Shape;332;p52"/>
          <p:cNvSpPr txBox="1"/>
          <p:nvPr/>
        </p:nvSpPr>
        <p:spPr>
          <a:xfrm>
            <a:off x="7756300" y="3342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
        <p:nvSpPr>
          <p:cNvPr id="333" name="Google Shape;333;p52"/>
          <p:cNvSpPr txBox="1"/>
          <p:nvPr/>
        </p:nvSpPr>
        <p:spPr>
          <a:xfrm>
            <a:off x="7756300" y="59843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192.168.6.89</a:t>
            </a:r>
            <a:endParaRPr sz="2400">
              <a:latin typeface="Consolas"/>
              <a:ea typeface="Consolas"/>
              <a:cs typeface="Consolas"/>
              <a:sym typeface="Consolas"/>
            </a:endParaRPr>
          </a:p>
        </p:txBody>
      </p:sp>
      <p:sp>
        <p:nvSpPr>
          <p:cNvPr id="334" name="Google Shape;334;p52"/>
          <p:cNvSpPr txBox="1"/>
          <p:nvPr/>
        </p:nvSpPr>
        <p:spPr>
          <a:xfrm>
            <a:off x="4163050" y="4744933"/>
            <a:ext cx="2654000" cy="3288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TCP SYN to port 81</a:t>
            </a:r>
            <a:endParaRPr sz="2400">
              <a:latin typeface="Consolas"/>
              <a:ea typeface="Consolas"/>
              <a:cs typeface="Consolas"/>
              <a:sym typeface="Consolas"/>
            </a:endParaRPr>
          </a:p>
        </p:txBody>
      </p:sp>
      <p:cxnSp>
        <p:nvCxnSpPr>
          <p:cNvPr id="335" name="Google Shape;335;p52"/>
          <p:cNvCxnSpPr>
            <a:endCxn id="333" idx="1"/>
          </p:cNvCxnSpPr>
          <p:nvPr/>
        </p:nvCxnSpPr>
        <p:spPr>
          <a:xfrm>
            <a:off x="3200700" y="5424933"/>
            <a:ext cx="4555600" cy="747200"/>
          </a:xfrm>
          <a:prstGeom prst="straightConnector1">
            <a:avLst/>
          </a:prstGeom>
          <a:noFill/>
          <a:ln w="9525" cap="flat" cmpd="sng">
            <a:solidFill>
              <a:schemeClr val="dk2"/>
            </a:solidFill>
            <a:prstDash val="solid"/>
            <a:round/>
            <a:headEnd type="none" w="med" len="med"/>
            <a:tailEnd type="triangle" w="med" len="med"/>
          </a:ln>
        </p:spPr>
      </p:cxnSp>
      <p:sp>
        <p:nvSpPr>
          <p:cNvPr id="336" name="Google Shape;336;p52"/>
          <p:cNvSpPr txBox="1"/>
          <p:nvPr/>
        </p:nvSpPr>
        <p:spPr>
          <a:xfrm>
            <a:off x="6158633" y="6282033"/>
            <a:ext cx="374400" cy="4824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a:t>
            </a:r>
            <a:endParaRPr sz="2400">
              <a:latin typeface="Consolas"/>
              <a:ea typeface="Consolas"/>
              <a:cs typeface="Consolas"/>
              <a:sym typeface="Consolas"/>
            </a:endParaRPr>
          </a:p>
        </p:txBody>
      </p:sp>
      <p:cxnSp>
        <p:nvCxnSpPr>
          <p:cNvPr id="337" name="Google Shape;337;p52"/>
          <p:cNvCxnSpPr>
            <a:stCxn id="333" idx="1"/>
            <a:endCxn id="336" idx="3"/>
          </p:cNvCxnSpPr>
          <p:nvPr/>
        </p:nvCxnSpPr>
        <p:spPr>
          <a:xfrm flipH="1">
            <a:off x="6533100" y="6172133"/>
            <a:ext cx="1223200" cy="351200"/>
          </a:xfrm>
          <a:prstGeom prst="straightConnector1">
            <a:avLst/>
          </a:prstGeom>
          <a:noFill/>
          <a:ln w="19050" cap="flat" cmpd="sng">
            <a:solidFill>
              <a:schemeClr val="dk2"/>
            </a:solidFill>
            <a:prstDash val="dot"/>
            <a:round/>
            <a:headEnd type="none" w="med" len="med"/>
            <a:tailEnd type="triangle" w="med" len="med"/>
          </a:ln>
        </p:spPr>
      </p:cxnSp>
    </p:spTree>
    <p:extLst>
      <p:ext uri="{BB962C8B-B14F-4D97-AF65-F5344CB8AC3E}">
        <p14:creationId xmlns:p14="http://schemas.microsoft.com/office/powerpoint/2010/main" val="1135530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53"/>
          <p:cNvPicPr preferRelativeResize="0"/>
          <p:nvPr/>
        </p:nvPicPr>
        <p:blipFill>
          <a:blip r:embed="rId3">
            <a:alphaModFix/>
          </a:blip>
          <a:stretch>
            <a:fillRect/>
          </a:stretch>
        </p:blipFill>
        <p:spPr>
          <a:xfrm>
            <a:off x="1318800" y="4559681"/>
            <a:ext cx="1905000" cy="1905000"/>
          </a:xfrm>
          <a:prstGeom prst="rect">
            <a:avLst/>
          </a:prstGeom>
          <a:noFill/>
          <a:ln>
            <a:noFill/>
          </a:ln>
        </p:spPr>
      </p:pic>
      <p:sp>
        <p:nvSpPr>
          <p:cNvPr id="343" name="Google Shape;343;p53"/>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46</a:t>
            </a:fld>
            <a:endParaRPr/>
          </a:p>
        </p:txBody>
      </p:sp>
      <p:sp>
        <p:nvSpPr>
          <p:cNvPr id="344" name="Google Shape;344;p53"/>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345" name="Google Shape;345;p53"/>
          <p:cNvSpPr txBox="1"/>
          <p:nvPr/>
        </p:nvSpPr>
        <p:spPr>
          <a:xfrm>
            <a:off x="391900" y="1247200"/>
            <a:ext cx="11335600" cy="28384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3. Identify IoT devices.</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Send request for our GET endpoints to active IP addresses, using HTML5 &lt;audio&gt; element.</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Use resulting MediaError message to infer resource availability (</a:t>
            </a:r>
            <a:r>
              <a:rPr lang="en" sz="3200" i="1">
                <a:solidFill>
                  <a:schemeClr val="dk2"/>
                </a:solidFill>
                <a:latin typeface="Roboto"/>
                <a:ea typeface="Roboto"/>
                <a:cs typeface="Roboto"/>
                <a:sym typeface="Roboto"/>
              </a:rPr>
              <a:t>new</a:t>
            </a:r>
            <a:r>
              <a:rPr lang="en" sz="3200">
                <a:solidFill>
                  <a:schemeClr val="dk2"/>
                </a:solidFill>
                <a:latin typeface="Roboto"/>
                <a:ea typeface="Roboto"/>
                <a:cs typeface="Roboto"/>
                <a:sym typeface="Roboto"/>
              </a:rPr>
              <a:t> side channel).</a:t>
            </a:r>
            <a:endParaRPr sz="3200">
              <a:solidFill>
                <a:schemeClr val="dk2"/>
              </a:solidFill>
              <a:latin typeface="Roboto"/>
              <a:ea typeface="Roboto"/>
              <a:cs typeface="Roboto"/>
              <a:sym typeface="Roboto"/>
            </a:endParaRPr>
          </a:p>
        </p:txBody>
      </p:sp>
      <p:sp>
        <p:nvSpPr>
          <p:cNvPr id="346" name="Google Shape;346;p53"/>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347" name="Google Shape;347;p53"/>
          <p:cNvPicPr preferRelativeResize="0"/>
          <p:nvPr/>
        </p:nvPicPr>
        <p:blipFill>
          <a:blip r:embed="rId4">
            <a:alphaModFix/>
          </a:blip>
          <a:stretch>
            <a:fillRect/>
          </a:stretch>
        </p:blipFill>
        <p:spPr>
          <a:xfrm>
            <a:off x="2143667" y="5467763"/>
            <a:ext cx="1080133" cy="1085867"/>
          </a:xfrm>
          <a:prstGeom prst="rect">
            <a:avLst/>
          </a:prstGeom>
          <a:noFill/>
          <a:ln>
            <a:noFill/>
          </a:ln>
        </p:spPr>
      </p:pic>
      <p:pic>
        <p:nvPicPr>
          <p:cNvPr id="348" name="Google Shape;348;p53"/>
          <p:cNvPicPr preferRelativeResize="0"/>
          <p:nvPr/>
        </p:nvPicPr>
        <p:blipFill rotWithShape="1">
          <a:blip r:embed="rId5">
            <a:alphaModFix/>
          </a:blip>
          <a:srcRect l="15805" r="17080"/>
          <a:stretch/>
        </p:blipFill>
        <p:spPr>
          <a:xfrm>
            <a:off x="8297800" y="3850801"/>
            <a:ext cx="1188203" cy="1770367"/>
          </a:xfrm>
          <a:prstGeom prst="rect">
            <a:avLst/>
          </a:prstGeom>
          <a:noFill/>
          <a:ln>
            <a:noFill/>
          </a:ln>
        </p:spPr>
      </p:pic>
      <p:sp>
        <p:nvSpPr>
          <p:cNvPr id="349" name="Google Shape;349;p53"/>
          <p:cNvSpPr txBox="1"/>
          <p:nvPr/>
        </p:nvSpPr>
        <p:spPr>
          <a:xfrm>
            <a:off x="7756300" y="3342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Tree>
    <p:extLst>
      <p:ext uri="{BB962C8B-B14F-4D97-AF65-F5344CB8AC3E}">
        <p14:creationId xmlns:p14="http://schemas.microsoft.com/office/powerpoint/2010/main" val="2895832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54"/>
          <p:cNvPicPr preferRelativeResize="0"/>
          <p:nvPr/>
        </p:nvPicPr>
        <p:blipFill>
          <a:blip r:embed="rId3">
            <a:alphaModFix/>
          </a:blip>
          <a:stretch>
            <a:fillRect/>
          </a:stretch>
        </p:blipFill>
        <p:spPr>
          <a:xfrm>
            <a:off x="1318800" y="4559681"/>
            <a:ext cx="1905000" cy="1905000"/>
          </a:xfrm>
          <a:prstGeom prst="rect">
            <a:avLst/>
          </a:prstGeom>
          <a:noFill/>
          <a:ln>
            <a:noFill/>
          </a:ln>
        </p:spPr>
      </p:pic>
      <p:sp>
        <p:nvSpPr>
          <p:cNvPr id="355" name="Google Shape;355;p54"/>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47</a:t>
            </a:fld>
            <a:endParaRPr/>
          </a:p>
        </p:txBody>
      </p:sp>
      <p:sp>
        <p:nvSpPr>
          <p:cNvPr id="356" name="Google Shape;356;p54"/>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357" name="Google Shape;357;p54"/>
          <p:cNvSpPr txBox="1"/>
          <p:nvPr/>
        </p:nvSpPr>
        <p:spPr>
          <a:xfrm>
            <a:off x="391900" y="1247200"/>
            <a:ext cx="11335600" cy="28384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3. Identify IoT devices.</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Send request for our GET endpoints to active IP addresses, using HTML5 &lt;audio&gt; element.</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Use resulting MediaError message to infer resource availability (</a:t>
            </a:r>
            <a:r>
              <a:rPr lang="en" sz="3200" i="1">
                <a:solidFill>
                  <a:schemeClr val="dk2"/>
                </a:solidFill>
                <a:latin typeface="Roboto"/>
                <a:ea typeface="Roboto"/>
                <a:cs typeface="Roboto"/>
                <a:sym typeface="Roboto"/>
              </a:rPr>
              <a:t>new</a:t>
            </a:r>
            <a:r>
              <a:rPr lang="en" sz="3200">
                <a:solidFill>
                  <a:schemeClr val="dk2"/>
                </a:solidFill>
                <a:latin typeface="Roboto"/>
                <a:ea typeface="Roboto"/>
                <a:cs typeface="Roboto"/>
                <a:sym typeface="Roboto"/>
              </a:rPr>
              <a:t> side channel).</a:t>
            </a:r>
            <a:endParaRPr sz="3200">
              <a:solidFill>
                <a:schemeClr val="dk2"/>
              </a:solidFill>
              <a:latin typeface="Roboto"/>
              <a:ea typeface="Roboto"/>
              <a:cs typeface="Roboto"/>
              <a:sym typeface="Roboto"/>
            </a:endParaRPr>
          </a:p>
        </p:txBody>
      </p:sp>
      <p:sp>
        <p:nvSpPr>
          <p:cNvPr id="358" name="Google Shape;358;p54"/>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359" name="Google Shape;359;p54"/>
          <p:cNvPicPr preferRelativeResize="0"/>
          <p:nvPr/>
        </p:nvPicPr>
        <p:blipFill>
          <a:blip r:embed="rId4">
            <a:alphaModFix/>
          </a:blip>
          <a:stretch>
            <a:fillRect/>
          </a:stretch>
        </p:blipFill>
        <p:spPr>
          <a:xfrm>
            <a:off x="2143667" y="5467763"/>
            <a:ext cx="1080133" cy="1085867"/>
          </a:xfrm>
          <a:prstGeom prst="rect">
            <a:avLst/>
          </a:prstGeom>
          <a:noFill/>
          <a:ln>
            <a:noFill/>
          </a:ln>
        </p:spPr>
      </p:pic>
      <p:pic>
        <p:nvPicPr>
          <p:cNvPr id="360" name="Google Shape;360;p54"/>
          <p:cNvPicPr preferRelativeResize="0"/>
          <p:nvPr/>
        </p:nvPicPr>
        <p:blipFill rotWithShape="1">
          <a:blip r:embed="rId5">
            <a:alphaModFix/>
          </a:blip>
          <a:srcRect l="15805" r="17080"/>
          <a:stretch/>
        </p:blipFill>
        <p:spPr>
          <a:xfrm>
            <a:off x="8297800" y="3850801"/>
            <a:ext cx="1188203" cy="1770367"/>
          </a:xfrm>
          <a:prstGeom prst="rect">
            <a:avLst/>
          </a:prstGeom>
          <a:noFill/>
          <a:ln>
            <a:noFill/>
          </a:ln>
        </p:spPr>
      </p:pic>
      <p:sp>
        <p:nvSpPr>
          <p:cNvPr id="361" name="Google Shape;361;p54"/>
          <p:cNvSpPr txBox="1"/>
          <p:nvPr/>
        </p:nvSpPr>
        <p:spPr>
          <a:xfrm>
            <a:off x="7756300" y="3342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
        <p:nvSpPr>
          <p:cNvPr id="362" name="Google Shape;362;p54"/>
          <p:cNvSpPr/>
          <p:nvPr/>
        </p:nvSpPr>
        <p:spPr>
          <a:xfrm>
            <a:off x="3306233" y="4648198"/>
            <a:ext cx="4923067" cy="999733"/>
          </a:xfrm>
          <a:custGeom>
            <a:avLst/>
            <a:gdLst/>
            <a:ahLst/>
            <a:cxnLst/>
            <a:rect l="l" t="t" r="r" b="b"/>
            <a:pathLst>
              <a:path w="147692" h="29992" extrusionOk="0">
                <a:moveTo>
                  <a:pt x="0" y="14139"/>
                </a:moveTo>
                <a:cubicBezTo>
                  <a:pt x="24602" y="11849"/>
                  <a:pt x="146965" y="-2243"/>
                  <a:pt x="147611" y="399"/>
                </a:cubicBezTo>
                <a:cubicBezTo>
                  <a:pt x="148257" y="3041"/>
                  <a:pt x="27831" y="25060"/>
                  <a:pt x="3875" y="29992"/>
                </a:cubicBezTo>
              </a:path>
            </a:pathLst>
          </a:custGeom>
          <a:noFill/>
          <a:ln w="9525" cap="flat" cmpd="sng">
            <a:solidFill>
              <a:schemeClr val="dk2"/>
            </a:solidFill>
            <a:prstDash val="solid"/>
            <a:round/>
            <a:headEnd type="none" w="med" len="med"/>
            <a:tailEnd type="triangle" w="med" len="med"/>
          </a:ln>
        </p:spPr>
      </p:sp>
      <p:sp>
        <p:nvSpPr>
          <p:cNvPr id="363" name="Google Shape;363;p54"/>
          <p:cNvSpPr txBox="1"/>
          <p:nvPr/>
        </p:nvSpPr>
        <p:spPr>
          <a:xfrm>
            <a:off x="3752467" y="4227000"/>
            <a:ext cx="4004000" cy="4212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GET /setup.xml</a:t>
            </a:r>
            <a:endParaRPr sz="2400">
              <a:latin typeface="Consolas"/>
              <a:ea typeface="Consolas"/>
              <a:cs typeface="Consolas"/>
              <a:sym typeface="Consolas"/>
            </a:endParaRPr>
          </a:p>
        </p:txBody>
      </p:sp>
    </p:spTree>
    <p:extLst>
      <p:ext uri="{BB962C8B-B14F-4D97-AF65-F5344CB8AC3E}">
        <p14:creationId xmlns:p14="http://schemas.microsoft.com/office/powerpoint/2010/main" val="31399109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5"/>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48</a:t>
            </a:fld>
            <a:endParaRPr/>
          </a:p>
        </p:txBody>
      </p:sp>
      <p:sp>
        <p:nvSpPr>
          <p:cNvPr id="369" name="Google Shape;369;p55"/>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370" name="Google Shape;370;p55"/>
          <p:cNvSpPr txBox="1"/>
          <p:nvPr/>
        </p:nvSpPr>
        <p:spPr>
          <a:xfrm>
            <a:off x="391900" y="1247200"/>
            <a:ext cx="11335600" cy="28384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3. Identify IoT devices.</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Send request for our GET endpoints to active IP addresses, using HTML5 &lt;audio&gt; element.</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Use resulting MediaError message to infer resource availability (</a:t>
            </a:r>
            <a:r>
              <a:rPr lang="en" sz="3200" i="1">
                <a:solidFill>
                  <a:schemeClr val="dk2"/>
                </a:solidFill>
                <a:latin typeface="Roboto"/>
                <a:ea typeface="Roboto"/>
                <a:cs typeface="Roboto"/>
                <a:sym typeface="Roboto"/>
              </a:rPr>
              <a:t>new</a:t>
            </a:r>
            <a:r>
              <a:rPr lang="en" sz="3200">
                <a:solidFill>
                  <a:schemeClr val="dk2"/>
                </a:solidFill>
                <a:latin typeface="Roboto"/>
                <a:ea typeface="Roboto"/>
                <a:cs typeface="Roboto"/>
                <a:sym typeface="Roboto"/>
              </a:rPr>
              <a:t> side channel).</a:t>
            </a:r>
            <a:endParaRPr sz="3200">
              <a:solidFill>
                <a:schemeClr val="dk2"/>
              </a:solidFill>
              <a:latin typeface="Roboto"/>
              <a:ea typeface="Roboto"/>
              <a:cs typeface="Roboto"/>
              <a:sym typeface="Roboto"/>
            </a:endParaRPr>
          </a:p>
        </p:txBody>
      </p:sp>
      <p:sp>
        <p:nvSpPr>
          <p:cNvPr id="371" name="Google Shape;371;p55"/>
          <p:cNvSpPr txBox="1"/>
          <p:nvPr/>
        </p:nvSpPr>
        <p:spPr>
          <a:xfrm>
            <a:off x="290300" y="5165933"/>
            <a:ext cx="11729200" cy="1967600"/>
          </a:xfrm>
          <a:prstGeom prst="rect">
            <a:avLst/>
          </a:prstGeom>
          <a:noFill/>
          <a:ln>
            <a:noFill/>
          </a:ln>
        </p:spPr>
        <p:txBody>
          <a:bodyPr spcFirstLastPara="1" wrap="square" lIns="121900" tIns="121900" rIns="121900" bIns="121900" anchor="t" anchorCtr="0">
            <a:noAutofit/>
          </a:bodyPr>
          <a:lstStyle/>
          <a:p>
            <a:r>
              <a:rPr lang="en" sz="3200" b="1">
                <a:solidFill>
                  <a:schemeClr val="dk2"/>
                </a:solidFill>
                <a:latin typeface="Roboto"/>
                <a:ea typeface="Roboto"/>
                <a:cs typeface="Roboto"/>
                <a:sym typeface="Roboto"/>
              </a:rPr>
              <a:t>If Exists:</a:t>
            </a:r>
            <a:r>
              <a:rPr lang="en" sz="3200">
                <a:solidFill>
                  <a:schemeClr val="dk2"/>
                </a:solidFill>
                <a:latin typeface="Roboto"/>
                <a:ea typeface="Roboto"/>
                <a:cs typeface="Roboto"/>
                <a:sym typeface="Roboto"/>
              </a:rPr>
              <a:t> </a:t>
            </a:r>
            <a:r>
              <a:rPr lang="en" sz="2400">
                <a:solidFill>
                  <a:schemeClr val="dk2"/>
                </a:solidFill>
                <a:latin typeface="Consolas"/>
                <a:ea typeface="Consolas"/>
                <a:cs typeface="Consolas"/>
                <a:sym typeface="Consolas"/>
              </a:rPr>
              <a:t>MEDIA_ERR_SRC_NOT_SUPPORTED “DEMUXER_ERROR_COULD_NOT_OPEN: FFmpegDemuxer: open context failed”</a:t>
            </a:r>
            <a:endParaRPr sz="2400">
              <a:solidFill>
                <a:schemeClr val="dk2"/>
              </a:solidFill>
              <a:latin typeface="Consolas"/>
              <a:ea typeface="Consolas"/>
              <a:cs typeface="Consolas"/>
              <a:sym typeface="Consolas"/>
            </a:endParaRPr>
          </a:p>
          <a:p>
            <a:r>
              <a:rPr lang="en" sz="3200" b="1">
                <a:solidFill>
                  <a:schemeClr val="dk2"/>
                </a:solidFill>
                <a:latin typeface="Roboto"/>
                <a:ea typeface="Roboto"/>
                <a:cs typeface="Roboto"/>
                <a:sym typeface="Roboto"/>
              </a:rPr>
              <a:t>Else:</a:t>
            </a:r>
            <a:r>
              <a:rPr lang="en" sz="3200">
                <a:solidFill>
                  <a:schemeClr val="dk2"/>
                </a:solidFill>
                <a:latin typeface="Roboto"/>
                <a:ea typeface="Roboto"/>
                <a:cs typeface="Roboto"/>
                <a:sym typeface="Roboto"/>
              </a:rPr>
              <a:t> </a:t>
            </a:r>
            <a:r>
              <a:rPr lang="en" sz="2400">
                <a:solidFill>
                  <a:schemeClr val="dk2"/>
                </a:solidFill>
                <a:latin typeface="Consolas"/>
                <a:ea typeface="Consolas"/>
                <a:cs typeface="Consolas"/>
                <a:sym typeface="Consolas"/>
              </a:rPr>
              <a:t>MEDIA_ELEMENT_ERROR “Format error”</a:t>
            </a:r>
            <a:endParaRPr sz="2400">
              <a:solidFill>
                <a:schemeClr val="dk2"/>
              </a:solidFill>
              <a:latin typeface="Consolas"/>
              <a:ea typeface="Consolas"/>
              <a:cs typeface="Consolas"/>
              <a:sym typeface="Consolas"/>
            </a:endParaRPr>
          </a:p>
        </p:txBody>
      </p:sp>
      <p:pic>
        <p:nvPicPr>
          <p:cNvPr id="372" name="Google Shape;372;p55"/>
          <p:cNvPicPr preferRelativeResize="0"/>
          <p:nvPr/>
        </p:nvPicPr>
        <p:blipFill>
          <a:blip r:embed="rId3">
            <a:alphaModFix/>
          </a:blip>
          <a:stretch>
            <a:fillRect/>
          </a:stretch>
        </p:blipFill>
        <p:spPr>
          <a:xfrm>
            <a:off x="595100" y="3949700"/>
            <a:ext cx="1430600" cy="1430600"/>
          </a:xfrm>
          <a:prstGeom prst="rect">
            <a:avLst/>
          </a:prstGeom>
          <a:noFill/>
          <a:ln>
            <a:noFill/>
          </a:ln>
        </p:spPr>
      </p:pic>
    </p:spTree>
    <p:extLst>
      <p:ext uri="{BB962C8B-B14F-4D97-AF65-F5344CB8AC3E}">
        <p14:creationId xmlns:p14="http://schemas.microsoft.com/office/powerpoint/2010/main" val="1564392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49</a:t>
            </a:fld>
            <a:endParaRPr/>
          </a:p>
        </p:txBody>
      </p:sp>
      <p:sp>
        <p:nvSpPr>
          <p:cNvPr id="378" name="Google Shape;378;p56"/>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379" name="Google Shape;379;p56"/>
          <p:cNvSpPr txBox="1"/>
          <p:nvPr/>
        </p:nvSpPr>
        <p:spPr>
          <a:xfrm>
            <a:off x="391900" y="1247200"/>
            <a:ext cx="11335600" cy="28384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3. Identify IoT devices.</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Send request for our GET endpoints to active IP addresses, using HTML5 &lt;audio&gt; element.</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Use resulting MediaError message to infer resource availability (</a:t>
            </a:r>
            <a:r>
              <a:rPr lang="en" sz="3200" i="1">
                <a:solidFill>
                  <a:schemeClr val="dk2"/>
                </a:solidFill>
                <a:latin typeface="Roboto"/>
                <a:ea typeface="Roboto"/>
                <a:cs typeface="Roboto"/>
                <a:sym typeface="Roboto"/>
              </a:rPr>
              <a:t>new</a:t>
            </a:r>
            <a:r>
              <a:rPr lang="en" sz="3200">
                <a:solidFill>
                  <a:schemeClr val="dk2"/>
                </a:solidFill>
                <a:latin typeface="Roboto"/>
                <a:ea typeface="Roboto"/>
                <a:cs typeface="Roboto"/>
                <a:sym typeface="Roboto"/>
              </a:rPr>
              <a:t> side channel).</a:t>
            </a:r>
            <a:endParaRPr sz="3200">
              <a:solidFill>
                <a:schemeClr val="dk2"/>
              </a:solidFill>
              <a:latin typeface="Roboto"/>
              <a:ea typeface="Roboto"/>
              <a:cs typeface="Roboto"/>
              <a:sym typeface="Roboto"/>
            </a:endParaRPr>
          </a:p>
        </p:txBody>
      </p:sp>
      <p:pic>
        <p:nvPicPr>
          <p:cNvPr id="380" name="Google Shape;380;p56"/>
          <p:cNvPicPr preferRelativeResize="0"/>
          <p:nvPr/>
        </p:nvPicPr>
        <p:blipFill>
          <a:blip r:embed="rId3">
            <a:alphaModFix/>
          </a:blip>
          <a:stretch>
            <a:fillRect/>
          </a:stretch>
        </p:blipFill>
        <p:spPr>
          <a:xfrm>
            <a:off x="668010" y="3950561"/>
            <a:ext cx="1252533" cy="1294267"/>
          </a:xfrm>
          <a:prstGeom prst="rect">
            <a:avLst/>
          </a:prstGeom>
          <a:noFill/>
          <a:ln>
            <a:noFill/>
          </a:ln>
        </p:spPr>
      </p:pic>
      <p:sp>
        <p:nvSpPr>
          <p:cNvPr id="381" name="Google Shape;381;p56"/>
          <p:cNvSpPr txBox="1"/>
          <p:nvPr/>
        </p:nvSpPr>
        <p:spPr>
          <a:xfrm>
            <a:off x="290300" y="5165933"/>
            <a:ext cx="11729200" cy="1967600"/>
          </a:xfrm>
          <a:prstGeom prst="rect">
            <a:avLst/>
          </a:prstGeom>
          <a:noFill/>
          <a:ln>
            <a:noFill/>
          </a:ln>
        </p:spPr>
        <p:txBody>
          <a:bodyPr spcFirstLastPara="1" wrap="square" lIns="121900" tIns="121900" rIns="121900" bIns="121900" anchor="t" anchorCtr="0">
            <a:noAutofit/>
          </a:bodyPr>
          <a:lstStyle/>
          <a:p>
            <a:r>
              <a:rPr lang="en" sz="3200" b="1">
                <a:solidFill>
                  <a:schemeClr val="dk2"/>
                </a:solidFill>
                <a:latin typeface="Roboto"/>
                <a:ea typeface="Roboto"/>
                <a:cs typeface="Roboto"/>
                <a:sym typeface="Roboto"/>
              </a:rPr>
              <a:t>If Exists: </a:t>
            </a:r>
            <a:r>
              <a:rPr lang="en" sz="2400">
                <a:solidFill>
                  <a:schemeClr val="dk2"/>
                </a:solidFill>
                <a:latin typeface="Consolas"/>
                <a:ea typeface="Consolas"/>
                <a:cs typeface="Consolas"/>
                <a:sym typeface="Consolas"/>
              </a:rPr>
              <a:t>MEDIA_ERR_SRC_NOT_SUPPORTED “Failed to init decoder”</a:t>
            </a:r>
            <a:endParaRPr sz="2400">
              <a:solidFill>
                <a:schemeClr val="dk2"/>
              </a:solidFill>
              <a:latin typeface="Consolas"/>
              <a:ea typeface="Consolas"/>
              <a:cs typeface="Consolas"/>
              <a:sym typeface="Consolas"/>
            </a:endParaRPr>
          </a:p>
          <a:p>
            <a:r>
              <a:rPr lang="en" sz="3200" b="1">
                <a:solidFill>
                  <a:schemeClr val="dk2"/>
                </a:solidFill>
                <a:latin typeface="Roboto"/>
                <a:ea typeface="Roboto"/>
                <a:cs typeface="Roboto"/>
                <a:sym typeface="Roboto"/>
              </a:rPr>
              <a:t>Else:</a:t>
            </a:r>
            <a:r>
              <a:rPr lang="en" sz="3200">
                <a:solidFill>
                  <a:schemeClr val="dk2"/>
                </a:solidFill>
                <a:latin typeface="Roboto"/>
                <a:ea typeface="Roboto"/>
                <a:cs typeface="Roboto"/>
                <a:sym typeface="Roboto"/>
              </a:rPr>
              <a:t> </a:t>
            </a:r>
            <a:r>
              <a:rPr lang="en" sz="2400">
                <a:solidFill>
                  <a:schemeClr val="dk2"/>
                </a:solidFill>
                <a:latin typeface="Consolas"/>
                <a:ea typeface="Consolas"/>
                <a:cs typeface="Consolas"/>
                <a:sym typeface="Consolas"/>
              </a:rPr>
              <a:t>MEDIA_ELEMENT_ERROR “Message 404: Not Found”</a:t>
            </a:r>
            <a:endParaRPr sz="3200" b="1">
              <a:solidFill>
                <a:schemeClr val="dk2"/>
              </a:solidFill>
              <a:latin typeface="Roboto"/>
              <a:ea typeface="Roboto"/>
              <a:cs typeface="Roboto"/>
              <a:sym typeface="Roboto"/>
            </a:endParaRPr>
          </a:p>
        </p:txBody>
      </p:sp>
    </p:spTree>
    <p:extLst>
      <p:ext uri="{BB962C8B-B14F-4D97-AF65-F5344CB8AC3E}">
        <p14:creationId xmlns:p14="http://schemas.microsoft.com/office/powerpoint/2010/main" val="2368293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E1A5-404F-EA4D-A5C9-E386E245EDBB}"/>
              </a:ext>
            </a:extLst>
          </p:cNvPr>
          <p:cNvSpPr>
            <a:spLocks noGrp="1"/>
          </p:cNvSpPr>
          <p:nvPr>
            <p:ph type="title"/>
          </p:nvPr>
        </p:nvSpPr>
        <p:spPr>
          <a:xfrm>
            <a:off x="838200" y="2479675"/>
            <a:ext cx="10515600" cy="1325563"/>
          </a:xfrm>
        </p:spPr>
        <p:txBody>
          <a:bodyPr>
            <a:normAutofit/>
          </a:bodyPr>
          <a:lstStyle/>
          <a:p>
            <a:pPr algn="ctr"/>
            <a:r>
              <a:rPr lang="en-US" dirty="0"/>
              <a:t>Data Risks: Attackers Can Learn About Activities Inside the Home</a:t>
            </a:r>
          </a:p>
        </p:txBody>
      </p:sp>
    </p:spTree>
    <p:extLst>
      <p:ext uri="{BB962C8B-B14F-4D97-AF65-F5344CB8AC3E}">
        <p14:creationId xmlns:p14="http://schemas.microsoft.com/office/powerpoint/2010/main" val="2260255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7"/>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50</a:t>
            </a:fld>
            <a:endParaRPr/>
          </a:p>
        </p:txBody>
      </p:sp>
      <p:sp>
        <p:nvSpPr>
          <p:cNvPr id="387" name="Google Shape;387;p57"/>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388" name="Google Shape;388;p57"/>
          <p:cNvSpPr txBox="1"/>
          <p:nvPr/>
        </p:nvSpPr>
        <p:spPr>
          <a:xfrm>
            <a:off x="391900" y="1247200"/>
            <a:ext cx="11335600" cy="28384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3. Identify IoT devices.</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Send request for our GET endpoints to active IP addresses, using HTML5 &lt;audio&gt; element.</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Use resulting MediaError message to infer resource availability (</a:t>
            </a:r>
            <a:r>
              <a:rPr lang="en" sz="3200" i="1">
                <a:solidFill>
                  <a:schemeClr val="dk2"/>
                </a:solidFill>
                <a:latin typeface="Roboto"/>
                <a:ea typeface="Roboto"/>
                <a:cs typeface="Roboto"/>
                <a:sym typeface="Roboto"/>
              </a:rPr>
              <a:t>new</a:t>
            </a:r>
            <a:r>
              <a:rPr lang="en" sz="3200">
                <a:solidFill>
                  <a:schemeClr val="dk2"/>
                </a:solidFill>
                <a:latin typeface="Roboto"/>
                <a:ea typeface="Roboto"/>
                <a:cs typeface="Roboto"/>
                <a:sym typeface="Roboto"/>
              </a:rPr>
              <a:t> side channel).</a:t>
            </a:r>
            <a:endParaRPr sz="3200">
              <a:solidFill>
                <a:schemeClr val="dk2"/>
              </a:solidFill>
              <a:latin typeface="Roboto"/>
              <a:ea typeface="Roboto"/>
              <a:cs typeface="Roboto"/>
              <a:sym typeface="Roboto"/>
            </a:endParaRPr>
          </a:p>
        </p:txBody>
      </p:sp>
      <p:sp>
        <p:nvSpPr>
          <p:cNvPr id="389" name="Google Shape;389;p57"/>
          <p:cNvSpPr txBox="1"/>
          <p:nvPr/>
        </p:nvSpPr>
        <p:spPr>
          <a:xfrm>
            <a:off x="290300" y="5146533"/>
            <a:ext cx="11335600" cy="18856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Safari: Fetches timed out</a:t>
            </a:r>
            <a:endParaRPr sz="3200">
              <a:solidFill>
                <a:schemeClr val="dk2"/>
              </a:solidFill>
              <a:latin typeface="Roboto"/>
              <a:ea typeface="Roboto"/>
              <a:cs typeface="Roboto"/>
              <a:sym typeface="Roboto"/>
            </a:endParaRPr>
          </a:p>
          <a:p>
            <a:r>
              <a:rPr lang="en" sz="3200">
                <a:solidFill>
                  <a:schemeClr val="dk2"/>
                </a:solidFill>
                <a:latin typeface="Roboto"/>
                <a:ea typeface="Roboto"/>
                <a:cs typeface="Roboto"/>
                <a:sym typeface="Roboto"/>
              </a:rPr>
              <a:t>Edge: No MediaError error messages</a:t>
            </a:r>
            <a:endParaRPr sz="3200">
              <a:solidFill>
                <a:schemeClr val="dk2"/>
              </a:solidFill>
              <a:latin typeface="Roboto"/>
              <a:ea typeface="Roboto"/>
              <a:cs typeface="Roboto"/>
              <a:sym typeface="Roboto"/>
            </a:endParaRPr>
          </a:p>
          <a:p>
            <a:r>
              <a:rPr lang="en" sz="3200">
                <a:solidFill>
                  <a:schemeClr val="dk2"/>
                </a:solidFill>
                <a:latin typeface="Roboto"/>
                <a:ea typeface="Roboto"/>
                <a:cs typeface="Roboto"/>
                <a:sym typeface="Roboto"/>
              </a:rPr>
              <a:t>(Attack 1 does not work)</a:t>
            </a:r>
            <a:endParaRPr sz="3200">
              <a:solidFill>
                <a:schemeClr val="dk2"/>
              </a:solidFill>
              <a:latin typeface="Roboto"/>
              <a:ea typeface="Roboto"/>
              <a:cs typeface="Roboto"/>
              <a:sym typeface="Roboto"/>
            </a:endParaRPr>
          </a:p>
        </p:txBody>
      </p:sp>
      <p:pic>
        <p:nvPicPr>
          <p:cNvPr id="390" name="Google Shape;390;p57"/>
          <p:cNvPicPr preferRelativeResize="0"/>
          <p:nvPr/>
        </p:nvPicPr>
        <p:blipFill>
          <a:blip r:embed="rId3">
            <a:alphaModFix/>
          </a:blip>
          <a:stretch>
            <a:fillRect/>
          </a:stretch>
        </p:blipFill>
        <p:spPr>
          <a:xfrm>
            <a:off x="626241" y="3910700"/>
            <a:ext cx="1352499" cy="1352499"/>
          </a:xfrm>
          <a:prstGeom prst="rect">
            <a:avLst/>
          </a:prstGeom>
          <a:noFill/>
          <a:ln>
            <a:noFill/>
          </a:ln>
        </p:spPr>
      </p:pic>
      <p:pic>
        <p:nvPicPr>
          <p:cNvPr id="391" name="Google Shape;391;p57"/>
          <p:cNvPicPr preferRelativeResize="0"/>
          <p:nvPr/>
        </p:nvPicPr>
        <p:blipFill>
          <a:blip r:embed="rId4">
            <a:alphaModFix/>
          </a:blip>
          <a:stretch>
            <a:fillRect/>
          </a:stretch>
        </p:blipFill>
        <p:spPr>
          <a:xfrm>
            <a:off x="2118175" y="4002375"/>
            <a:ext cx="1206200" cy="1206200"/>
          </a:xfrm>
          <a:prstGeom prst="rect">
            <a:avLst/>
          </a:prstGeom>
          <a:noFill/>
          <a:ln>
            <a:noFill/>
          </a:ln>
        </p:spPr>
      </p:pic>
    </p:spTree>
    <p:extLst>
      <p:ext uri="{BB962C8B-B14F-4D97-AF65-F5344CB8AC3E}">
        <p14:creationId xmlns:p14="http://schemas.microsoft.com/office/powerpoint/2010/main" val="913666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8"/>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51</a:t>
            </a:fld>
            <a:endParaRPr/>
          </a:p>
        </p:txBody>
      </p:sp>
      <p:sp>
        <p:nvSpPr>
          <p:cNvPr id="397" name="Google Shape;397;p58"/>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Implications</a:t>
            </a:r>
            <a:endParaRPr dirty="0"/>
          </a:p>
        </p:txBody>
      </p:sp>
      <p:sp>
        <p:nvSpPr>
          <p:cNvPr id="398" name="Google Shape;398;p58"/>
          <p:cNvSpPr txBox="1"/>
          <p:nvPr/>
        </p:nvSpPr>
        <p:spPr>
          <a:xfrm>
            <a:off x="391900" y="1247200"/>
            <a:ext cx="11476800" cy="5372800"/>
          </a:xfrm>
          <a:prstGeom prst="rect">
            <a:avLst/>
          </a:prstGeom>
          <a:noFill/>
          <a:ln>
            <a:noFill/>
          </a:ln>
        </p:spPr>
        <p:txBody>
          <a:bodyPr spcFirstLastPara="1" wrap="square" lIns="121900" tIns="121900" rIns="121900" bIns="121900" anchor="t" anchorCtr="0">
            <a:noAutofit/>
          </a:bodyPr>
          <a:lstStyle/>
          <a:p>
            <a:pPr>
              <a:lnSpc>
                <a:spcPct val="150000"/>
              </a:lnSpc>
            </a:pPr>
            <a:r>
              <a:rPr lang="en" sz="4000">
                <a:solidFill>
                  <a:schemeClr val="dk2"/>
                </a:solidFill>
                <a:latin typeface="Roboto"/>
                <a:ea typeface="Roboto"/>
                <a:cs typeface="Roboto"/>
                <a:sym typeface="Roboto"/>
              </a:rPr>
              <a:t>Side-channel sidestepping SOP </a:t>
            </a:r>
            <a:r>
              <a:rPr lang="en" sz="3200">
                <a:solidFill>
                  <a:schemeClr val="dk2"/>
                </a:solidFill>
                <a:latin typeface="Roboto"/>
                <a:ea typeface="Roboto"/>
                <a:cs typeface="Roboto"/>
                <a:sym typeface="Roboto"/>
              </a:rPr>
              <a:t>(Chrome bug bounty)</a:t>
            </a:r>
            <a:endParaRPr sz="3200">
              <a:solidFill>
                <a:schemeClr val="dk2"/>
              </a:solidFill>
              <a:latin typeface="Roboto"/>
              <a:ea typeface="Roboto"/>
              <a:cs typeface="Roboto"/>
              <a:sym typeface="Roboto"/>
            </a:endParaRPr>
          </a:p>
          <a:p>
            <a:pPr>
              <a:lnSpc>
                <a:spcPct val="150000"/>
              </a:lnSpc>
            </a:pPr>
            <a:endParaRPr sz="4000">
              <a:solidFill>
                <a:schemeClr val="dk2"/>
              </a:solidFill>
              <a:latin typeface="Roboto"/>
              <a:ea typeface="Roboto"/>
              <a:cs typeface="Roboto"/>
              <a:sym typeface="Roboto"/>
            </a:endParaRPr>
          </a:p>
          <a:p>
            <a:pPr>
              <a:lnSpc>
                <a:spcPct val="150000"/>
              </a:lnSpc>
            </a:pPr>
            <a:r>
              <a:rPr lang="en" sz="4000">
                <a:solidFill>
                  <a:schemeClr val="dk2"/>
                </a:solidFill>
                <a:latin typeface="Roboto"/>
                <a:ea typeface="Roboto"/>
                <a:cs typeface="Roboto"/>
                <a:sym typeface="Roboto"/>
              </a:rPr>
              <a:t>Attack stepping stone</a:t>
            </a:r>
            <a:endParaRPr sz="4000">
              <a:solidFill>
                <a:schemeClr val="dk2"/>
              </a:solidFill>
              <a:latin typeface="Roboto"/>
              <a:ea typeface="Roboto"/>
              <a:cs typeface="Roboto"/>
              <a:sym typeface="Roboto"/>
            </a:endParaRPr>
          </a:p>
          <a:p>
            <a:pPr>
              <a:lnSpc>
                <a:spcPct val="150000"/>
              </a:lnSpc>
            </a:pPr>
            <a:endParaRPr sz="4000">
              <a:solidFill>
                <a:schemeClr val="dk2"/>
              </a:solidFill>
              <a:latin typeface="Roboto"/>
              <a:ea typeface="Roboto"/>
              <a:cs typeface="Roboto"/>
              <a:sym typeface="Roboto"/>
            </a:endParaRPr>
          </a:p>
          <a:p>
            <a:pPr>
              <a:lnSpc>
                <a:spcPct val="150000"/>
              </a:lnSpc>
            </a:pPr>
            <a:r>
              <a:rPr lang="en" sz="4000">
                <a:solidFill>
                  <a:schemeClr val="dk2"/>
                </a:solidFill>
                <a:latin typeface="Roboto"/>
                <a:ea typeface="Roboto"/>
                <a:cs typeface="Roboto"/>
                <a:sym typeface="Roboto"/>
              </a:rPr>
              <a:t>Privacy leaks (e.g., network fingerprinting)</a:t>
            </a:r>
            <a:endParaRPr sz="4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402589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animEffect transition="in" filter="fade">
                                      <p:cBhvr>
                                        <p:cTn id="7" dur="200"/>
                                        <p:tgtEl>
                                          <p:spTgt spid="3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8">
                                            <p:txEl>
                                              <p:pRg st="2" end="2"/>
                                            </p:txEl>
                                          </p:spTgt>
                                        </p:tgtEl>
                                        <p:attrNameLst>
                                          <p:attrName>style.visibility</p:attrName>
                                        </p:attrNameLst>
                                      </p:cBhvr>
                                      <p:to>
                                        <p:strVal val="visible"/>
                                      </p:to>
                                    </p:set>
                                    <p:animEffect transition="in" filter="fade">
                                      <p:cBhvr>
                                        <p:cTn id="12" dur="200"/>
                                        <p:tgtEl>
                                          <p:spTgt spid="39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8">
                                            <p:txEl>
                                              <p:pRg st="4" end="4"/>
                                            </p:txEl>
                                          </p:spTgt>
                                        </p:tgtEl>
                                        <p:attrNameLst>
                                          <p:attrName>style.visibility</p:attrName>
                                        </p:attrNameLst>
                                      </p:cBhvr>
                                      <p:to>
                                        <p:strVal val="visible"/>
                                      </p:to>
                                    </p:set>
                                    <p:animEffect transition="in" filter="fade">
                                      <p:cBhvr>
                                        <p:cTn id="17" dur="200"/>
                                        <p:tgtEl>
                                          <p:spTgt spid="3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9"/>
          <p:cNvSpPr txBox="1">
            <a:spLocks noGrp="1"/>
          </p:cNvSpPr>
          <p:nvPr>
            <p:ph type="title"/>
          </p:nvPr>
        </p:nvSpPr>
        <p:spPr>
          <a:xfrm>
            <a:off x="659967" y="2904700"/>
            <a:ext cx="11532000" cy="1350400"/>
          </a:xfrm>
          <a:prstGeom prst="rect">
            <a:avLst/>
          </a:prstGeom>
        </p:spPr>
        <p:txBody>
          <a:bodyPr spcFirstLastPara="1" vert="horz" wrap="square" lIns="121900" tIns="121900" rIns="121900" bIns="121900" rtlCol="0" anchor="ctr" anchorCtr="0">
            <a:noAutofit/>
          </a:bodyPr>
          <a:lstStyle/>
          <a:p>
            <a:pPr>
              <a:lnSpc>
                <a:spcPct val="150000"/>
              </a:lnSpc>
            </a:pPr>
            <a:r>
              <a:rPr lang="en" sz="4800"/>
              <a:t>Attack 2:</a:t>
            </a:r>
            <a:endParaRPr sz="4800"/>
          </a:p>
          <a:p>
            <a:pPr>
              <a:lnSpc>
                <a:spcPct val="150000"/>
              </a:lnSpc>
            </a:pPr>
            <a:r>
              <a:rPr lang="en" sz="4800"/>
              <a:t>Access &amp; Control Local Devices</a:t>
            </a:r>
            <a:endParaRPr sz="4800"/>
          </a:p>
        </p:txBody>
      </p:sp>
      <p:sp>
        <p:nvSpPr>
          <p:cNvPr id="404" name="Google Shape;404;p59"/>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52</a:t>
            </a:fld>
            <a:endParaRPr/>
          </a:p>
        </p:txBody>
      </p:sp>
    </p:spTree>
    <p:extLst>
      <p:ext uri="{BB962C8B-B14F-4D97-AF65-F5344CB8AC3E}">
        <p14:creationId xmlns:p14="http://schemas.microsoft.com/office/powerpoint/2010/main" val="1463792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0"/>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53</a:t>
            </a:fld>
            <a:endParaRPr/>
          </a:p>
        </p:txBody>
      </p:sp>
      <p:sp>
        <p:nvSpPr>
          <p:cNvPr id="410" name="Google Shape;410;p60"/>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DNS Rebinding</a:t>
            </a:r>
            <a:endParaRPr dirty="0"/>
          </a:p>
        </p:txBody>
      </p:sp>
      <p:sp>
        <p:nvSpPr>
          <p:cNvPr id="411" name="Google Shape;411;p60"/>
          <p:cNvSpPr txBox="1"/>
          <p:nvPr/>
        </p:nvSpPr>
        <p:spPr>
          <a:xfrm>
            <a:off x="391900" y="1247200"/>
            <a:ext cx="11476800" cy="5372800"/>
          </a:xfrm>
          <a:prstGeom prst="rect">
            <a:avLst/>
          </a:prstGeom>
          <a:noFill/>
          <a:ln>
            <a:noFill/>
          </a:ln>
        </p:spPr>
        <p:txBody>
          <a:bodyPr spcFirstLastPara="1" wrap="square" lIns="121900" tIns="121900" rIns="121900" bIns="121900" anchor="t" anchorCtr="0">
            <a:noAutofit/>
          </a:bodyPr>
          <a:lstStyle/>
          <a:p>
            <a:r>
              <a:rPr lang="en" sz="4000">
                <a:solidFill>
                  <a:schemeClr val="dk2"/>
                </a:solidFill>
                <a:latin typeface="Roboto"/>
                <a:ea typeface="Roboto"/>
                <a:cs typeface="Roboto"/>
                <a:sym typeface="Roboto"/>
              </a:rPr>
              <a:t>Attack fully bypassing SOP</a:t>
            </a:r>
            <a:endParaRPr sz="4000">
              <a:solidFill>
                <a:schemeClr val="dk2"/>
              </a:solidFill>
              <a:latin typeface="Roboto"/>
              <a:ea typeface="Roboto"/>
              <a:cs typeface="Roboto"/>
              <a:sym typeface="Roboto"/>
            </a:endParaRPr>
          </a:p>
          <a:p>
            <a:pPr indent="609585"/>
            <a:r>
              <a:rPr lang="en" sz="3200">
                <a:solidFill>
                  <a:schemeClr val="dk2"/>
                </a:solidFill>
                <a:latin typeface="Roboto"/>
                <a:ea typeface="Roboto"/>
                <a:cs typeface="Roboto"/>
                <a:sym typeface="Roboto"/>
              </a:rPr>
              <a:t>(D. Dean, E. Felten, and D. Wallach, IEEE S&amp;P 1996)</a:t>
            </a:r>
            <a:br>
              <a:rPr lang="en" sz="3200">
                <a:solidFill>
                  <a:schemeClr val="dk2"/>
                </a:solidFill>
                <a:latin typeface="Roboto"/>
                <a:ea typeface="Roboto"/>
                <a:cs typeface="Roboto"/>
                <a:sym typeface="Roboto"/>
              </a:rPr>
            </a:br>
            <a:endParaRPr sz="4000">
              <a:solidFill>
                <a:schemeClr val="dk2"/>
              </a:solidFill>
              <a:latin typeface="Roboto"/>
              <a:ea typeface="Roboto"/>
              <a:cs typeface="Roboto"/>
              <a:sym typeface="Roboto"/>
            </a:endParaRPr>
          </a:p>
          <a:p>
            <a:r>
              <a:rPr lang="en" sz="4000">
                <a:solidFill>
                  <a:schemeClr val="dk2"/>
                </a:solidFill>
                <a:latin typeface="Roboto"/>
                <a:ea typeface="Roboto"/>
                <a:cs typeface="Roboto"/>
                <a:sym typeface="Roboto"/>
              </a:rPr>
              <a:t>Requires a web attacker (controls malicious domain + webserver) </a:t>
            </a:r>
            <a:r>
              <a:rPr lang="en" sz="4000" u="sng">
                <a:solidFill>
                  <a:schemeClr val="dk2"/>
                </a:solidFill>
                <a:latin typeface="Roboto"/>
                <a:ea typeface="Roboto"/>
                <a:cs typeface="Roboto"/>
                <a:sym typeface="Roboto"/>
              </a:rPr>
              <a:t>also</a:t>
            </a:r>
            <a:r>
              <a:rPr lang="en" sz="4000">
                <a:solidFill>
                  <a:schemeClr val="dk2"/>
                </a:solidFill>
                <a:latin typeface="Roboto"/>
                <a:ea typeface="Roboto"/>
                <a:cs typeface="Roboto"/>
                <a:sym typeface="Roboto"/>
              </a:rPr>
              <a:t> controlling domain’s authoritative DNS nameserver</a:t>
            </a:r>
            <a:endParaRPr sz="4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204757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
                                            <p:txEl>
                                              <p:pRg st="0" end="0"/>
                                            </p:txEl>
                                          </p:spTgt>
                                        </p:tgtEl>
                                        <p:attrNameLst>
                                          <p:attrName>style.visibility</p:attrName>
                                        </p:attrNameLst>
                                      </p:cBhvr>
                                      <p:to>
                                        <p:strVal val="visible"/>
                                      </p:to>
                                    </p:set>
                                    <p:animEffect transition="in" filter="fade">
                                      <p:cBhvr>
                                        <p:cTn id="7" dur="200"/>
                                        <p:tgtEl>
                                          <p:spTgt spid="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1">
                                            <p:txEl>
                                              <p:pRg st="1" end="1"/>
                                            </p:txEl>
                                          </p:spTgt>
                                        </p:tgtEl>
                                        <p:attrNameLst>
                                          <p:attrName>style.visibility</p:attrName>
                                        </p:attrNameLst>
                                      </p:cBhvr>
                                      <p:to>
                                        <p:strVal val="visible"/>
                                      </p:to>
                                    </p:set>
                                    <p:animEffect transition="in" filter="fade">
                                      <p:cBhvr>
                                        <p:cTn id="12" dur="200"/>
                                        <p:tgtEl>
                                          <p:spTgt spid="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1">
                                            <p:txEl>
                                              <p:pRg st="2" end="2"/>
                                            </p:txEl>
                                          </p:spTgt>
                                        </p:tgtEl>
                                        <p:attrNameLst>
                                          <p:attrName>style.visibility</p:attrName>
                                        </p:attrNameLst>
                                      </p:cBhvr>
                                      <p:to>
                                        <p:strVal val="visible"/>
                                      </p:to>
                                    </p:set>
                                    <p:animEffect transition="in" filter="fade">
                                      <p:cBhvr>
                                        <p:cTn id="17" dur="200"/>
                                        <p:tgtEl>
                                          <p:spTgt spid="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2"/>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54</a:t>
            </a:fld>
            <a:endParaRPr/>
          </a:p>
        </p:txBody>
      </p:sp>
      <p:sp>
        <p:nvSpPr>
          <p:cNvPr id="423" name="Google Shape;423;p62"/>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pic>
        <p:nvPicPr>
          <p:cNvPr id="424" name="Google Shape;424;p62"/>
          <p:cNvPicPr preferRelativeResize="0"/>
          <p:nvPr/>
        </p:nvPicPr>
        <p:blipFill>
          <a:blip r:embed="rId3">
            <a:alphaModFix/>
          </a:blip>
          <a:stretch>
            <a:fillRect/>
          </a:stretch>
        </p:blipFill>
        <p:spPr>
          <a:xfrm>
            <a:off x="1318800" y="4866803"/>
            <a:ext cx="1597867" cy="1597867"/>
          </a:xfrm>
          <a:prstGeom prst="rect">
            <a:avLst/>
          </a:prstGeom>
          <a:noFill/>
          <a:ln>
            <a:noFill/>
          </a:ln>
        </p:spPr>
      </p:pic>
      <p:pic>
        <p:nvPicPr>
          <p:cNvPr id="425" name="Google Shape;425;p62"/>
          <p:cNvPicPr preferRelativeResize="0"/>
          <p:nvPr/>
        </p:nvPicPr>
        <p:blipFill rotWithShape="1">
          <a:blip r:embed="rId4">
            <a:alphaModFix/>
          </a:blip>
          <a:srcRect l="15805" r="17080"/>
          <a:stretch/>
        </p:blipFill>
        <p:spPr>
          <a:xfrm>
            <a:off x="8297800" y="4866801"/>
            <a:ext cx="1188203" cy="1770367"/>
          </a:xfrm>
          <a:prstGeom prst="rect">
            <a:avLst/>
          </a:prstGeom>
          <a:noFill/>
          <a:ln>
            <a:noFill/>
          </a:ln>
        </p:spPr>
      </p:pic>
      <p:sp>
        <p:nvSpPr>
          <p:cNvPr id="426" name="Google Shape;426;p62"/>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Tree>
    <p:extLst>
      <p:ext uri="{BB962C8B-B14F-4D97-AF65-F5344CB8AC3E}">
        <p14:creationId xmlns:p14="http://schemas.microsoft.com/office/powerpoint/2010/main" val="3725466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3"/>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55</a:t>
            </a:fld>
            <a:endParaRPr/>
          </a:p>
        </p:txBody>
      </p:sp>
      <p:sp>
        <p:nvSpPr>
          <p:cNvPr id="432" name="Google Shape;432;p63"/>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433" name="Google Shape;433;p63"/>
          <p:cNvSpPr txBox="1"/>
          <p:nvPr/>
        </p:nvSpPr>
        <p:spPr>
          <a:xfrm>
            <a:off x="391900" y="1247200"/>
            <a:ext cx="11483600" cy="1481200"/>
          </a:xfrm>
          <a:prstGeom prst="rect">
            <a:avLst/>
          </a:prstGeom>
          <a:noFill/>
          <a:ln>
            <a:noFill/>
          </a:ln>
        </p:spPr>
        <p:txBody>
          <a:bodyPr spcFirstLastPara="1" wrap="square" lIns="121900" tIns="121900" rIns="121900" bIns="121900" anchor="t" anchorCtr="0">
            <a:noAutofit/>
          </a:bodyPr>
          <a:lstStyle/>
          <a:p>
            <a:pPr marL="609585" indent="-507987">
              <a:buClr>
                <a:schemeClr val="dk2"/>
              </a:buClr>
              <a:buSzPts val="2400"/>
              <a:buFont typeface="Roboto"/>
              <a:buAutoNum type="arabicPeriod"/>
            </a:pPr>
            <a:r>
              <a:rPr lang="en" sz="3200">
                <a:solidFill>
                  <a:schemeClr val="dk2"/>
                </a:solidFill>
                <a:latin typeface="Roboto"/>
                <a:ea typeface="Roboto"/>
                <a:cs typeface="Roboto"/>
                <a:sym typeface="Roboto"/>
              </a:rPr>
              <a:t>Victim visits </a:t>
            </a:r>
            <a:r>
              <a:rPr lang="en" sz="3200" i="1">
                <a:solidFill>
                  <a:schemeClr val="dk2"/>
                </a:solidFill>
                <a:latin typeface="Roboto"/>
                <a:ea typeface="Roboto"/>
                <a:cs typeface="Roboto"/>
                <a:sym typeface="Roboto"/>
              </a:rPr>
              <a:t>attacker.com</a:t>
            </a:r>
            <a:r>
              <a:rPr lang="en" sz="3200">
                <a:solidFill>
                  <a:schemeClr val="dk2"/>
                </a:solidFill>
                <a:latin typeface="Roboto"/>
                <a:ea typeface="Roboto"/>
                <a:cs typeface="Roboto"/>
                <a:sym typeface="Roboto"/>
              </a:rPr>
              <a:t>, queries malicious nameserver for </a:t>
            </a:r>
            <a:r>
              <a:rPr lang="en" sz="3200" i="1">
                <a:solidFill>
                  <a:schemeClr val="dk2"/>
                </a:solidFill>
                <a:latin typeface="Roboto"/>
                <a:ea typeface="Roboto"/>
                <a:cs typeface="Roboto"/>
                <a:sym typeface="Roboto"/>
              </a:rPr>
              <a:t>attacker.com</a:t>
            </a:r>
            <a:r>
              <a:rPr lang="en" sz="3200">
                <a:solidFill>
                  <a:schemeClr val="dk2"/>
                </a:solidFill>
                <a:latin typeface="Roboto"/>
                <a:ea typeface="Roboto"/>
                <a:cs typeface="Roboto"/>
                <a:sym typeface="Roboto"/>
              </a:rPr>
              <a:t>. Return web server IP w/ short TTL.</a:t>
            </a:r>
            <a:endParaRPr sz="3200">
              <a:solidFill>
                <a:schemeClr val="dk2"/>
              </a:solidFill>
              <a:latin typeface="Roboto"/>
              <a:ea typeface="Roboto"/>
              <a:cs typeface="Roboto"/>
              <a:sym typeface="Roboto"/>
            </a:endParaRPr>
          </a:p>
        </p:txBody>
      </p:sp>
      <p:pic>
        <p:nvPicPr>
          <p:cNvPr id="434" name="Google Shape;434;p63"/>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435" name="Google Shape;435;p63"/>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436" name="Google Shape;436;p63"/>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437" name="Google Shape;437;p63"/>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438" name="Google Shape;438;p63"/>
          <p:cNvSpPr txBox="1"/>
          <p:nvPr/>
        </p:nvSpPr>
        <p:spPr>
          <a:xfrm>
            <a:off x="1304566" y="3542600"/>
            <a:ext cx="31912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439" name="Google Shape;439;p63"/>
          <p:cNvSpPr txBox="1"/>
          <p:nvPr/>
        </p:nvSpPr>
        <p:spPr>
          <a:xfrm>
            <a:off x="5794284"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Attacker.com Web Server</a:t>
            </a:r>
            <a:endParaRPr sz="2400">
              <a:latin typeface="Consolas"/>
              <a:ea typeface="Consolas"/>
              <a:cs typeface="Consolas"/>
              <a:sym typeface="Consolas"/>
            </a:endParaRPr>
          </a:p>
          <a:p>
            <a:pPr algn="ctr"/>
            <a:r>
              <a:rPr lang="en" sz="2400">
                <a:latin typeface="Consolas"/>
                <a:ea typeface="Consolas"/>
                <a:cs typeface="Consolas"/>
                <a:sym typeface="Consolas"/>
              </a:rPr>
              <a:t>6.6.6.6</a:t>
            </a:r>
            <a:endParaRPr sz="2400">
              <a:latin typeface="Consolas"/>
              <a:ea typeface="Consolas"/>
              <a:cs typeface="Consolas"/>
              <a:sym typeface="Consolas"/>
            </a:endParaRPr>
          </a:p>
        </p:txBody>
      </p:sp>
      <p:pic>
        <p:nvPicPr>
          <p:cNvPr id="440" name="Google Shape;440;p63"/>
          <p:cNvPicPr preferRelativeResize="0"/>
          <p:nvPr/>
        </p:nvPicPr>
        <p:blipFill>
          <a:blip r:embed="rId6">
            <a:alphaModFix/>
          </a:blip>
          <a:stretch>
            <a:fillRect/>
          </a:stretch>
        </p:blipFill>
        <p:spPr>
          <a:xfrm>
            <a:off x="1318800" y="4866803"/>
            <a:ext cx="1597867" cy="1597867"/>
          </a:xfrm>
          <a:prstGeom prst="rect">
            <a:avLst/>
          </a:prstGeom>
          <a:noFill/>
          <a:ln>
            <a:noFill/>
          </a:ln>
        </p:spPr>
      </p:pic>
      <p:sp>
        <p:nvSpPr>
          <p:cNvPr id="441" name="Google Shape;441;p63"/>
          <p:cNvSpPr/>
          <p:nvPr/>
        </p:nvSpPr>
        <p:spPr>
          <a:xfrm>
            <a:off x="1553401" y="4208702"/>
            <a:ext cx="629268" cy="801929"/>
          </a:xfrm>
          <a:custGeom>
            <a:avLst/>
            <a:gdLst/>
            <a:ahLst/>
            <a:cxnLst/>
            <a:rect l="l" t="t" r="r" b="b"/>
            <a:pathLst>
              <a:path w="24703" h="32857" extrusionOk="0">
                <a:moveTo>
                  <a:pt x="0" y="31092"/>
                </a:moveTo>
                <a:cubicBezTo>
                  <a:pt x="2000" y="25916"/>
                  <a:pt x="7882" y="-257"/>
                  <a:pt x="11999" y="37"/>
                </a:cubicBezTo>
                <a:cubicBezTo>
                  <a:pt x="16116" y="331"/>
                  <a:pt x="22586" y="27387"/>
                  <a:pt x="24703" y="32857"/>
                </a:cubicBezTo>
              </a:path>
            </a:pathLst>
          </a:custGeom>
          <a:noFill/>
          <a:ln w="9525" cap="flat" cmpd="sng">
            <a:solidFill>
              <a:schemeClr val="dk2"/>
            </a:solidFill>
            <a:prstDash val="solid"/>
            <a:round/>
            <a:headEnd type="none" w="med" len="med"/>
            <a:tailEnd type="triangle" w="med" len="med"/>
          </a:ln>
        </p:spPr>
      </p:sp>
      <p:sp>
        <p:nvSpPr>
          <p:cNvPr id="442" name="Google Shape;442;p63"/>
          <p:cNvSpPr txBox="1"/>
          <p:nvPr/>
        </p:nvSpPr>
        <p:spPr>
          <a:xfrm>
            <a:off x="2182667" y="4363667"/>
            <a:ext cx="4340800" cy="3292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ANSWER SECTION:</a:t>
            </a:r>
            <a:endParaRPr sz="1600">
              <a:latin typeface="Consolas"/>
              <a:ea typeface="Consolas"/>
              <a:cs typeface="Consolas"/>
              <a:sym typeface="Consolas"/>
            </a:endParaRPr>
          </a:p>
          <a:p>
            <a:r>
              <a:rPr lang="en" sz="1600">
                <a:latin typeface="Consolas"/>
                <a:ea typeface="Consolas"/>
                <a:cs typeface="Consolas"/>
                <a:sym typeface="Consolas"/>
              </a:rPr>
              <a:t>Attacker.com  1  IN  A  6.6.6.6</a:t>
            </a:r>
            <a:endParaRPr sz="1600">
              <a:latin typeface="Consolas"/>
              <a:ea typeface="Consolas"/>
              <a:cs typeface="Consolas"/>
              <a:sym typeface="Consolas"/>
            </a:endParaRPr>
          </a:p>
        </p:txBody>
      </p:sp>
      <p:sp>
        <p:nvSpPr>
          <p:cNvPr id="443" name="Google Shape;443;p63"/>
          <p:cNvSpPr/>
          <p:nvPr/>
        </p:nvSpPr>
        <p:spPr>
          <a:xfrm>
            <a:off x="3076701" y="4435217"/>
            <a:ext cx="2941300" cy="1340000"/>
          </a:xfrm>
          <a:custGeom>
            <a:avLst/>
            <a:gdLst/>
            <a:ahLst/>
            <a:cxnLst/>
            <a:rect l="l" t="t" r="r" b="b"/>
            <a:pathLst>
              <a:path w="88239" h="40200" extrusionOk="0">
                <a:moveTo>
                  <a:pt x="0" y="24673"/>
                </a:moveTo>
                <a:cubicBezTo>
                  <a:pt x="14704" y="20615"/>
                  <a:pt x="88107" y="-2265"/>
                  <a:pt x="88224" y="323"/>
                </a:cubicBezTo>
                <a:cubicBezTo>
                  <a:pt x="88342" y="2911"/>
                  <a:pt x="15292" y="33554"/>
                  <a:pt x="705" y="40200"/>
                </a:cubicBezTo>
              </a:path>
            </a:pathLst>
          </a:custGeom>
          <a:noFill/>
          <a:ln w="9525" cap="flat" cmpd="sng">
            <a:solidFill>
              <a:schemeClr val="dk2"/>
            </a:solidFill>
            <a:prstDash val="solid"/>
            <a:round/>
            <a:headEnd type="none" w="med" len="med"/>
            <a:tailEnd type="stealth" w="med" len="med"/>
          </a:ln>
        </p:spPr>
      </p:sp>
      <p:pic>
        <p:nvPicPr>
          <p:cNvPr id="444" name="Google Shape;444;p63"/>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445" name="Google Shape;445;p63"/>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446" name="Google Shape;446;p63"/>
          <p:cNvPicPr preferRelativeResize="0"/>
          <p:nvPr/>
        </p:nvPicPr>
        <p:blipFill>
          <a:blip r:embed="rId7">
            <a:alphaModFix/>
          </a:blip>
          <a:stretch>
            <a:fillRect/>
          </a:stretch>
        </p:blipFill>
        <p:spPr>
          <a:xfrm>
            <a:off x="6728117" y="2991967"/>
            <a:ext cx="629267" cy="632616"/>
          </a:xfrm>
          <a:prstGeom prst="rect">
            <a:avLst/>
          </a:prstGeom>
          <a:noFill/>
          <a:ln>
            <a:noFill/>
          </a:ln>
        </p:spPr>
      </p:pic>
      <p:sp>
        <p:nvSpPr>
          <p:cNvPr id="447" name="Google Shape;447;p63"/>
          <p:cNvSpPr txBox="1"/>
          <p:nvPr/>
        </p:nvSpPr>
        <p:spPr>
          <a:xfrm>
            <a:off x="3971433" y="4128400"/>
            <a:ext cx="19048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GET / HTTP/1.1</a:t>
            </a:r>
            <a:endParaRPr sz="1600">
              <a:latin typeface="Consolas"/>
              <a:ea typeface="Consolas"/>
              <a:cs typeface="Consolas"/>
              <a:sym typeface="Consolas"/>
            </a:endParaRPr>
          </a:p>
        </p:txBody>
      </p:sp>
      <p:sp>
        <p:nvSpPr>
          <p:cNvPr id="448" name="Google Shape;448;p63"/>
          <p:cNvSpPr txBox="1"/>
          <p:nvPr/>
        </p:nvSpPr>
        <p:spPr>
          <a:xfrm>
            <a:off x="3467100" y="5450384"/>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HTTP 200</a:t>
            </a:r>
            <a:endParaRPr sz="1600">
              <a:latin typeface="Consolas"/>
              <a:ea typeface="Consolas"/>
              <a:cs typeface="Consolas"/>
              <a:sym typeface="Consolas"/>
            </a:endParaRPr>
          </a:p>
        </p:txBody>
      </p:sp>
    </p:spTree>
    <p:extLst>
      <p:ext uri="{BB962C8B-B14F-4D97-AF65-F5344CB8AC3E}">
        <p14:creationId xmlns:p14="http://schemas.microsoft.com/office/powerpoint/2010/main" val="251337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fade">
                                      <p:cBhvr>
                                        <p:cTn id="7" dur="200"/>
                                        <p:tgtEl>
                                          <p:spTgt spid="441"/>
                                        </p:tgtEl>
                                      </p:cBhvr>
                                    </p:animEffect>
                                  </p:childTnLst>
                                </p:cTn>
                              </p:par>
                              <p:par>
                                <p:cTn id="8" presetID="10" presetClass="entr" presetSubtype="0" fill="hold" nodeType="withEffect">
                                  <p:stCondLst>
                                    <p:cond delay="0"/>
                                  </p:stCondLst>
                                  <p:childTnLst>
                                    <p:set>
                                      <p:cBhvr>
                                        <p:cTn id="9" dur="1" fill="hold">
                                          <p:stCondLst>
                                            <p:cond delay="0"/>
                                          </p:stCondLst>
                                        </p:cTn>
                                        <p:tgtEl>
                                          <p:spTgt spid="442"/>
                                        </p:tgtEl>
                                        <p:attrNameLst>
                                          <p:attrName>style.visibility</p:attrName>
                                        </p:attrNameLst>
                                      </p:cBhvr>
                                      <p:to>
                                        <p:strVal val="visible"/>
                                      </p:to>
                                    </p:set>
                                    <p:animEffect transition="in" filter="fade">
                                      <p:cBhvr>
                                        <p:cTn id="10" dur="300"/>
                                        <p:tgtEl>
                                          <p:spTgt spid="4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00"/>
                                        <p:tgtEl>
                                          <p:spTgt spid="441"/>
                                        </p:tgtEl>
                                      </p:cBhvr>
                                    </p:animEffect>
                                    <p:set>
                                      <p:cBhvr>
                                        <p:cTn id="15" dur="1" fill="hold">
                                          <p:stCondLst>
                                            <p:cond delay="200"/>
                                          </p:stCondLst>
                                        </p:cTn>
                                        <p:tgtEl>
                                          <p:spTgt spid="44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200"/>
                                        <p:tgtEl>
                                          <p:spTgt spid="442"/>
                                        </p:tgtEl>
                                      </p:cBhvr>
                                    </p:animEffect>
                                    <p:set>
                                      <p:cBhvr>
                                        <p:cTn id="18" dur="1" fill="hold">
                                          <p:stCondLst>
                                            <p:cond delay="200"/>
                                          </p:stCondLst>
                                        </p:cTn>
                                        <p:tgtEl>
                                          <p:spTgt spid="44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3"/>
                                        </p:tgtEl>
                                        <p:attrNameLst>
                                          <p:attrName>style.visibility</p:attrName>
                                        </p:attrNameLst>
                                      </p:cBhvr>
                                      <p:to>
                                        <p:strVal val="visible"/>
                                      </p:to>
                                    </p:set>
                                    <p:animEffect transition="in" filter="fade">
                                      <p:cBhvr>
                                        <p:cTn id="23" dur="300"/>
                                        <p:tgtEl>
                                          <p:spTgt spid="443"/>
                                        </p:tgtEl>
                                      </p:cBhvr>
                                    </p:animEffect>
                                  </p:childTnLst>
                                </p:cTn>
                              </p:par>
                              <p:par>
                                <p:cTn id="24" presetID="10" presetClass="entr" presetSubtype="0" fill="hold" nodeType="withEffect">
                                  <p:stCondLst>
                                    <p:cond delay="0"/>
                                  </p:stCondLst>
                                  <p:childTnLst>
                                    <p:set>
                                      <p:cBhvr>
                                        <p:cTn id="25" dur="1" fill="hold">
                                          <p:stCondLst>
                                            <p:cond delay="0"/>
                                          </p:stCondLst>
                                        </p:cTn>
                                        <p:tgtEl>
                                          <p:spTgt spid="447"/>
                                        </p:tgtEl>
                                        <p:attrNameLst>
                                          <p:attrName>style.visibility</p:attrName>
                                        </p:attrNameLst>
                                      </p:cBhvr>
                                      <p:to>
                                        <p:strVal val="visible"/>
                                      </p:to>
                                    </p:set>
                                    <p:animEffect transition="in" filter="fade">
                                      <p:cBhvr>
                                        <p:cTn id="26" dur="200"/>
                                        <p:tgtEl>
                                          <p:spTgt spid="447"/>
                                        </p:tgtEl>
                                      </p:cBhvr>
                                    </p:animEffect>
                                  </p:childTnLst>
                                </p:cTn>
                              </p:par>
                              <p:par>
                                <p:cTn id="27" presetID="10" presetClass="entr" presetSubtype="0" fill="hold" nodeType="withEffect">
                                  <p:stCondLst>
                                    <p:cond delay="0"/>
                                  </p:stCondLst>
                                  <p:childTnLst>
                                    <p:set>
                                      <p:cBhvr>
                                        <p:cTn id="28" dur="1" fill="hold">
                                          <p:stCondLst>
                                            <p:cond delay="0"/>
                                          </p:stCondLst>
                                        </p:cTn>
                                        <p:tgtEl>
                                          <p:spTgt spid="448"/>
                                        </p:tgtEl>
                                        <p:attrNameLst>
                                          <p:attrName>style.visibility</p:attrName>
                                        </p:attrNameLst>
                                      </p:cBhvr>
                                      <p:to>
                                        <p:strVal val="visible"/>
                                      </p:to>
                                    </p:set>
                                    <p:animEffect transition="in" filter="fade">
                                      <p:cBhvr>
                                        <p:cTn id="29" dur="200"/>
                                        <p:tgtEl>
                                          <p:spTgt spid="44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4"/>
                                        </p:tgtEl>
                                        <p:attrNameLst>
                                          <p:attrName>style.visibility</p:attrName>
                                        </p:attrNameLst>
                                      </p:cBhvr>
                                      <p:to>
                                        <p:strVal val="visible"/>
                                      </p:to>
                                    </p:set>
                                    <p:animEffect transition="in" filter="fade">
                                      <p:cBhvr>
                                        <p:cTn id="34" dur="2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4"/>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56</a:t>
            </a:fld>
            <a:endParaRPr/>
          </a:p>
        </p:txBody>
      </p:sp>
      <p:sp>
        <p:nvSpPr>
          <p:cNvPr id="454" name="Google Shape;454;p64"/>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455" name="Google Shape;455;p64"/>
          <p:cNvSpPr txBox="1"/>
          <p:nvPr/>
        </p:nvSpPr>
        <p:spPr>
          <a:xfrm>
            <a:off x="391900" y="1247200"/>
            <a:ext cx="11483600" cy="14812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2. Attacker website loads another resource </a:t>
            </a:r>
            <a:r>
              <a:rPr lang="en" sz="3200" i="1">
                <a:solidFill>
                  <a:schemeClr val="dk2"/>
                </a:solidFill>
                <a:latin typeface="Roboto"/>
                <a:ea typeface="Roboto"/>
                <a:cs typeface="Roboto"/>
                <a:sym typeface="Roboto"/>
              </a:rPr>
              <a:t>test</a:t>
            </a:r>
            <a:r>
              <a:rPr lang="en" sz="3200">
                <a:solidFill>
                  <a:schemeClr val="dk2"/>
                </a:solidFill>
                <a:latin typeface="Roboto"/>
                <a:ea typeface="Roboto"/>
                <a:cs typeface="Roboto"/>
                <a:sym typeface="Roboto"/>
              </a:rPr>
              <a:t>.</a:t>
            </a:r>
            <a:endParaRPr sz="3200">
              <a:solidFill>
                <a:schemeClr val="dk2"/>
              </a:solidFill>
              <a:latin typeface="Roboto"/>
              <a:ea typeface="Roboto"/>
              <a:cs typeface="Roboto"/>
              <a:sym typeface="Roboto"/>
            </a:endParaRPr>
          </a:p>
        </p:txBody>
      </p:sp>
      <p:pic>
        <p:nvPicPr>
          <p:cNvPr id="456" name="Google Shape;456;p64"/>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457" name="Google Shape;457;p64"/>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458" name="Google Shape;458;p64"/>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459" name="Google Shape;459;p64"/>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460" name="Google Shape;460;p64"/>
          <p:cNvSpPr txBox="1"/>
          <p:nvPr/>
        </p:nvSpPr>
        <p:spPr>
          <a:xfrm>
            <a:off x="1304566" y="3529900"/>
            <a:ext cx="27721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461" name="Google Shape;461;p64"/>
          <p:cNvSpPr txBox="1"/>
          <p:nvPr/>
        </p:nvSpPr>
        <p:spPr>
          <a:xfrm>
            <a:off x="5794284"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Attacker.com Web Server</a:t>
            </a:r>
            <a:endParaRPr sz="2400">
              <a:latin typeface="Consolas"/>
              <a:ea typeface="Consolas"/>
              <a:cs typeface="Consolas"/>
              <a:sym typeface="Consolas"/>
            </a:endParaRPr>
          </a:p>
          <a:p>
            <a:pPr algn="ctr"/>
            <a:r>
              <a:rPr lang="en" sz="2400">
                <a:latin typeface="Consolas"/>
                <a:ea typeface="Consolas"/>
                <a:cs typeface="Consolas"/>
                <a:sym typeface="Consolas"/>
              </a:rPr>
              <a:t>6.6.6.6</a:t>
            </a:r>
            <a:endParaRPr sz="2400">
              <a:latin typeface="Consolas"/>
              <a:ea typeface="Consolas"/>
              <a:cs typeface="Consolas"/>
              <a:sym typeface="Consolas"/>
            </a:endParaRPr>
          </a:p>
        </p:txBody>
      </p:sp>
      <p:pic>
        <p:nvPicPr>
          <p:cNvPr id="462" name="Google Shape;462;p64"/>
          <p:cNvPicPr preferRelativeResize="0"/>
          <p:nvPr/>
        </p:nvPicPr>
        <p:blipFill>
          <a:blip r:embed="rId6">
            <a:alphaModFix/>
          </a:blip>
          <a:stretch>
            <a:fillRect/>
          </a:stretch>
        </p:blipFill>
        <p:spPr>
          <a:xfrm>
            <a:off x="1318800" y="4866803"/>
            <a:ext cx="1597867" cy="1597867"/>
          </a:xfrm>
          <a:prstGeom prst="rect">
            <a:avLst/>
          </a:prstGeom>
          <a:noFill/>
          <a:ln>
            <a:noFill/>
          </a:ln>
        </p:spPr>
      </p:pic>
      <p:pic>
        <p:nvPicPr>
          <p:cNvPr id="463" name="Google Shape;463;p64"/>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464" name="Google Shape;464;p64"/>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465" name="Google Shape;465;p64"/>
          <p:cNvPicPr preferRelativeResize="0"/>
          <p:nvPr/>
        </p:nvPicPr>
        <p:blipFill>
          <a:blip r:embed="rId7">
            <a:alphaModFix/>
          </a:blip>
          <a:stretch>
            <a:fillRect/>
          </a:stretch>
        </p:blipFill>
        <p:spPr>
          <a:xfrm>
            <a:off x="6728117" y="2991967"/>
            <a:ext cx="629267" cy="632616"/>
          </a:xfrm>
          <a:prstGeom prst="rect">
            <a:avLst/>
          </a:prstGeom>
          <a:noFill/>
          <a:ln>
            <a:noFill/>
          </a:ln>
        </p:spPr>
      </p:pic>
    </p:spTree>
    <p:extLst>
      <p:ext uri="{BB962C8B-B14F-4D97-AF65-F5344CB8AC3E}">
        <p14:creationId xmlns:p14="http://schemas.microsoft.com/office/powerpoint/2010/main" val="122010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5"/>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57</a:t>
            </a:fld>
            <a:endParaRPr/>
          </a:p>
        </p:txBody>
      </p:sp>
      <p:sp>
        <p:nvSpPr>
          <p:cNvPr id="471" name="Google Shape;471;p65"/>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472" name="Google Shape;472;p65"/>
          <p:cNvSpPr txBox="1"/>
          <p:nvPr/>
        </p:nvSpPr>
        <p:spPr>
          <a:xfrm>
            <a:off x="391900" y="1247200"/>
            <a:ext cx="11483600" cy="1481200"/>
          </a:xfrm>
          <a:prstGeom prst="rect">
            <a:avLst/>
          </a:prstGeom>
          <a:noFill/>
          <a:ln>
            <a:noFill/>
          </a:ln>
        </p:spPr>
        <p:txBody>
          <a:bodyPr spcFirstLastPara="1" wrap="square" lIns="121900" tIns="121900" rIns="121900" bIns="121900" anchor="t" anchorCtr="0">
            <a:noAutofit/>
          </a:bodyPr>
          <a:lstStyle/>
          <a:p>
            <a:r>
              <a:rPr lang="en" sz="3200" dirty="0">
                <a:solidFill>
                  <a:schemeClr val="dk2"/>
                </a:solidFill>
                <a:latin typeface="Roboto"/>
                <a:ea typeface="Roboto"/>
                <a:cs typeface="Roboto"/>
                <a:sym typeface="Roboto"/>
              </a:rPr>
              <a:t>3. If </a:t>
            </a:r>
            <a:r>
              <a:rPr lang="en" sz="3200" i="1" dirty="0" err="1">
                <a:solidFill>
                  <a:schemeClr val="dk2"/>
                </a:solidFill>
                <a:latin typeface="Roboto"/>
                <a:ea typeface="Roboto"/>
                <a:cs typeface="Roboto"/>
                <a:sym typeface="Roboto"/>
              </a:rPr>
              <a:t>attacker.com</a:t>
            </a:r>
            <a:r>
              <a:rPr lang="en" sz="3200" dirty="0" err="1">
                <a:solidFill>
                  <a:schemeClr val="dk2"/>
                </a:solidFill>
                <a:latin typeface="Roboto"/>
                <a:ea typeface="Roboto"/>
                <a:cs typeface="Roboto"/>
                <a:sym typeface="Roboto"/>
              </a:rPr>
              <a:t>’s</a:t>
            </a:r>
            <a:r>
              <a:rPr lang="en" sz="3200" dirty="0">
                <a:solidFill>
                  <a:schemeClr val="dk2"/>
                </a:solidFill>
                <a:latin typeface="Roboto"/>
                <a:ea typeface="Roboto"/>
                <a:cs typeface="Roboto"/>
                <a:sym typeface="Roboto"/>
              </a:rPr>
              <a:t> DNS A record is cached, </a:t>
            </a:r>
            <a:r>
              <a:rPr lang="en" sz="3200" i="1" dirty="0">
                <a:solidFill>
                  <a:schemeClr val="dk2"/>
                </a:solidFill>
                <a:latin typeface="Roboto"/>
                <a:ea typeface="Roboto"/>
                <a:cs typeface="Roboto"/>
                <a:sym typeface="Roboto"/>
              </a:rPr>
              <a:t>test</a:t>
            </a:r>
            <a:r>
              <a:rPr lang="en" sz="3200" dirty="0">
                <a:solidFill>
                  <a:schemeClr val="dk2"/>
                </a:solidFill>
                <a:latin typeface="Roboto"/>
                <a:ea typeface="Roboto"/>
                <a:cs typeface="Roboto"/>
                <a:sym typeface="Roboto"/>
              </a:rPr>
              <a:t> is directly retrieved. If so, wait and retry...</a:t>
            </a:r>
            <a:endParaRPr sz="3200" dirty="0">
              <a:solidFill>
                <a:schemeClr val="dk2"/>
              </a:solidFill>
              <a:latin typeface="Roboto"/>
              <a:ea typeface="Roboto"/>
              <a:cs typeface="Roboto"/>
              <a:sym typeface="Roboto"/>
            </a:endParaRPr>
          </a:p>
        </p:txBody>
      </p:sp>
      <p:pic>
        <p:nvPicPr>
          <p:cNvPr id="473" name="Google Shape;473;p65"/>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474" name="Google Shape;474;p65"/>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475" name="Google Shape;475;p65"/>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476" name="Google Shape;476;p65"/>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477" name="Google Shape;477;p65"/>
          <p:cNvSpPr txBox="1"/>
          <p:nvPr/>
        </p:nvSpPr>
        <p:spPr>
          <a:xfrm>
            <a:off x="1304566" y="3529900"/>
            <a:ext cx="27975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478" name="Google Shape;478;p65"/>
          <p:cNvSpPr txBox="1"/>
          <p:nvPr/>
        </p:nvSpPr>
        <p:spPr>
          <a:xfrm>
            <a:off x="5794284"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Attacker.com Web Server</a:t>
            </a:r>
            <a:endParaRPr sz="2400">
              <a:latin typeface="Consolas"/>
              <a:ea typeface="Consolas"/>
              <a:cs typeface="Consolas"/>
              <a:sym typeface="Consolas"/>
            </a:endParaRPr>
          </a:p>
          <a:p>
            <a:pPr algn="ctr"/>
            <a:r>
              <a:rPr lang="en" sz="2400">
                <a:latin typeface="Consolas"/>
                <a:ea typeface="Consolas"/>
                <a:cs typeface="Consolas"/>
                <a:sym typeface="Consolas"/>
              </a:rPr>
              <a:t>6.6.6.6</a:t>
            </a:r>
            <a:endParaRPr sz="2400">
              <a:latin typeface="Consolas"/>
              <a:ea typeface="Consolas"/>
              <a:cs typeface="Consolas"/>
              <a:sym typeface="Consolas"/>
            </a:endParaRPr>
          </a:p>
        </p:txBody>
      </p:sp>
      <p:pic>
        <p:nvPicPr>
          <p:cNvPr id="479" name="Google Shape;479;p65"/>
          <p:cNvPicPr preferRelativeResize="0"/>
          <p:nvPr/>
        </p:nvPicPr>
        <p:blipFill>
          <a:blip r:embed="rId6">
            <a:alphaModFix/>
          </a:blip>
          <a:stretch>
            <a:fillRect/>
          </a:stretch>
        </p:blipFill>
        <p:spPr>
          <a:xfrm>
            <a:off x="1318800" y="4866803"/>
            <a:ext cx="1597867" cy="1597867"/>
          </a:xfrm>
          <a:prstGeom prst="rect">
            <a:avLst/>
          </a:prstGeom>
          <a:noFill/>
          <a:ln>
            <a:noFill/>
          </a:ln>
        </p:spPr>
      </p:pic>
      <p:sp>
        <p:nvSpPr>
          <p:cNvPr id="480" name="Google Shape;480;p65"/>
          <p:cNvSpPr/>
          <p:nvPr/>
        </p:nvSpPr>
        <p:spPr>
          <a:xfrm>
            <a:off x="3076701" y="4435217"/>
            <a:ext cx="2941300" cy="1340000"/>
          </a:xfrm>
          <a:custGeom>
            <a:avLst/>
            <a:gdLst/>
            <a:ahLst/>
            <a:cxnLst/>
            <a:rect l="l" t="t" r="r" b="b"/>
            <a:pathLst>
              <a:path w="88239" h="40200" extrusionOk="0">
                <a:moveTo>
                  <a:pt x="0" y="24673"/>
                </a:moveTo>
                <a:cubicBezTo>
                  <a:pt x="14704" y="20615"/>
                  <a:pt x="88107" y="-2265"/>
                  <a:pt x="88224" y="323"/>
                </a:cubicBezTo>
                <a:cubicBezTo>
                  <a:pt x="88342" y="2911"/>
                  <a:pt x="15292" y="33554"/>
                  <a:pt x="705" y="40200"/>
                </a:cubicBezTo>
              </a:path>
            </a:pathLst>
          </a:custGeom>
          <a:noFill/>
          <a:ln w="9525" cap="flat" cmpd="sng">
            <a:solidFill>
              <a:schemeClr val="dk2"/>
            </a:solidFill>
            <a:prstDash val="solid"/>
            <a:round/>
            <a:headEnd type="none" w="med" len="med"/>
            <a:tailEnd type="stealth" w="med" len="med"/>
          </a:ln>
        </p:spPr>
      </p:sp>
      <p:pic>
        <p:nvPicPr>
          <p:cNvPr id="481" name="Google Shape;481;p65"/>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482" name="Google Shape;482;p65"/>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483" name="Google Shape;483;p65"/>
          <p:cNvPicPr preferRelativeResize="0"/>
          <p:nvPr/>
        </p:nvPicPr>
        <p:blipFill>
          <a:blip r:embed="rId7">
            <a:alphaModFix/>
          </a:blip>
          <a:stretch>
            <a:fillRect/>
          </a:stretch>
        </p:blipFill>
        <p:spPr>
          <a:xfrm>
            <a:off x="6728117" y="2991967"/>
            <a:ext cx="629267" cy="632616"/>
          </a:xfrm>
          <a:prstGeom prst="rect">
            <a:avLst/>
          </a:prstGeom>
          <a:noFill/>
          <a:ln>
            <a:noFill/>
          </a:ln>
        </p:spPr>
      </p:pic>
      <p:sp>
        <p:nvSpPr>
          <p:cNvPr id="484" name="Google Shape;484;p65"/>
          <p:cNvSpPr txBox="1"/>
          <p:nvPr/>
        </p:nvSpPr>
        <p:spPr>
          <a:xfrm>
            <a:off x="3097033" y="4230000"/>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GET /test HTTP/1.1</a:t>
            </a:r>
            <a:endParaRPr sz="1600">
              <a:latin typeface="Consolas"/>
              <a:ea typeface="Consolas"/>
              <a:cs typeface="Consolas"/>
              <a:sym typeface="Consolas"/>
            </a:endParaRPr>
          </a:p>
        </p:txBody>
      </p:sp>
      <p:sp>
        <p:nvSpPr>
          <p:cNvPr id="485" name="Google Shape;485;p65"/>
          <p:cNvSpPr txBox="1"/>
          <p:nvPr/>
        </p:nvSpPr>
        <p:spPr>
          <a:xfrm>
            <a:off x="3746800" y="5273633"/>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HTTP 200</a:t>
            </a:r>
            <a:endParaRPr sz="1600">
              <a:latin typeface="Consolas"/>
              <a:ea typeface="Consolas"/>
              <a:cs typeface="Consolas"/>
              <a:sym typeface="Consolas"/>
            </a:endParaRPr>
          </a:p>
        </p:txBody>
      </p:sp>
    </p:spTree>
    <p:extLst>
      <p:ext uri="{BB962C8B-B14F-4D97-AF65-F5344CB8AC3E}">
        <p14:creationId xmlns:p14="http://schemas.microsoft.com/office/powerpoint/2010/main" val="292277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fade">
                                      <p:cBhvr>
                                        <p:cTn id="7" dur="300"/>
                                        <p:tgtEl>
                                          <p:spTgt spid="480"/>
                                        </p:tgtEl>
                                      </p:cBhvr>
                                    </p:animEffect>
                                  </p:childTnLst>
                                </p:cTn>
                              </p:par>
                              <p:par>
                                <p:cTn id="8" presetID="10" presetClass="entr" presetSubtype="0" fill="hold" nodeType="withEffect">
                                  <p:stCondLst>
                                    <p:cond delay="0"/>
                                  </p:stCondLst>
                                  <p:childTnLst>
                                    <p:set>
                                      <p:cBhvr>
                                        <p:cTn id="9" dur="1" fill="hold">
                                          <p:stCondLst>
                                            <p:cond delay="0"/>
                                          </p:stCondLst>
                                        </p:cTn>
                                        <p:tgtEl>
                                          <p:spTgt spid="484"/>
                                        </p:tgtEl>
                                        <p:attrNameLst>
                                          <p:attrName>style.visibility</p:attrName>
                                        </p:attrNameLst>
                                      </p:cBhvr>
                                      <p:to>
                                        <p:strVal val="visible"/>
                                      </p:to>
                                    </p:set>
                                    <p:animEffect transition="in" filter="fade">
                                      <p:cBhvr>
                                        <p:cTn id="10" dur="200"/>
                                        <p:tgtEl>
                                          <p:spTgt spid="484"/>
                                        </p:tgtEl>
                                      </p:cBhvr>
                                    </p:animEffect>
                                  </p:childTnLst>
                                </p:cTn>
                              </p:par>
                              <p:par>
                                <p:cTn id="11" presetID="10" presetClass="entr" presetSubtype="0" fill="hold" nodeType="withEffect">
                                  <p:stCondLst>
                                    <p:cond delay="0"/>
                                  </p:stCondLst>
                                  <p:childTnLst>
                                    <p:set>
                                      <p:cBhvr>
                                        <p:cTn id="12" dur="1" fill="hold">
                                          <p:stCondLst>
                                            <p:cond delay="0"/>
                                          </p:stCondLst>
                                        </p:cTn>
                                        <p:tgtEl>
                                          <p:spTgt spid="485"/>
                                        </p:tgtEl>
                                        <p:attrNameLst>
                                          <p:attrName>style.visibility</p:attrName>
                                        </p:attrNameLst>
                                      </p:cBhvr>
                                      <p:to>
                                        <p:strVal val="visible"/>
                                      </p:to>
                                    </p:set>
                                    <p:animEffect transition="in" filter="fade">
                                      <p:cBhvr>
                                        <p:cTn id="13" dur="200"/>
                                        <p:tgtEl>
                                          <p:spTgt spid="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6"/>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58</a:t>
            </a:fld>
            <a:endParaRPr/>
          </a:p>
        </p:txBody>
      </p:sp>
      <p:sp>
        <p:nvSpPr>
          <p:cNvPr id="491" name="Google Shape;491;p66"/>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492" name="Google Shape;492;p66"/>
          <p:cNvSpPr txBox="1"/>
          <p:nvPr/>
        </p:nvSpPr>
        <p:spPr>
          <a:xfrm>
            <a:off x="391900" y="1247200"/>
            <a:ext cx="11704400" cy="1481200"/>
          </a:xfrm>
          <a:prstGeom prst="rect">
            <a:avLst/>
          </a:prstGeom>
          <a:noFill/>
          <a:ln>
            <a:noFill/>
          </a:ln>
        </p:spPr>
        <p:txBody>
          <a:bodyPr spcFirstLastPara="1" wrap="square" lIns="121900" tIns="121900" rIns="121900" bIns="121900" anchor="t" anchorCtr="0">
            <a:noAutofit/>
          </a:bodyPr>
          <a:lstStyle/>
          <a:p>
            <a:r>
              <a:rPr lang="en" sz="3200" dirty="0">
                <a:solidFill>
                  <a:schemeClr val="dk2"/>
                </a:solidFill>
                <a:latin typeface="Roboto"/>
                <a:ea typeface="Roboto"/>
                <a:cs typeface="Roboto"/>
                <a:sym typeface="Roboto"/>
              </a:rPr>
              <a:t>4. If </a:t>
            </a:r>
            <a:r>
              <a:rPr lang="en" sz="3200" i="1" dirty="0" err="1">
                <a:solidFill>
                  <a:schemeClr val="dk2"/>
                </a:solidFill>
                <a:latin typeface="Roboto"/>
                <a:ea typeface="Roboto"/>
                <a:cs typeface="Roboto"/>
                <a:sym typeface="Roboto"/>
              </a:rPr>
              <a:t>attacker.com</a:t>
            </a:r>
            <a:r>
              <a:rPr lang="en" sz="3200" dirty="0" err="1">
                <a:solidFill>
                  <a:schemeClr val="dk2"/>
                </a:solidFill>
                <a:latin typeface="Roboto"/>
                <a:ea typeface="Roboto"/>
                <a:cs typeface="Roboto"/>
                <a:sym typeface="Roboto"/>
              </a:rPr>
              <a:t>’s</a:t>
            </a:r>
            <a:r>
              <a:rPr lang="en" sz="3200" dirty="0">
                <a:solidFill>
                  <a:schemeClr val="dk2"/>
                </a:solidFill>
                <a:latin typeface="Roboto"/>
                <a:ea typeface="Roboto"/>
                <a:cs typeface="Roboto"/>
                <a:sym typeface="Roboto"/>
              </a:rPr>
              <a:t> DNS A record is </a:t>
            </a:r>
            <a:r>
              <a:rPr lang="en" sz="3200" i="1" dirty="0">
                <a:solidFill>
                  <a:schemeClr val="dk2"/>
                </a:solidFill>
                <a:latin typeface="Roboto"/>
                <a:ea typeface="Roboto"/>
                <a:cs typeface="Roboto"/>
                <a:sym typeface="Roboto"/>
              </a:rPr>
              <a:t>not</a:t>
            </a:r>
            <a:r>
              <a:rPr lang="en" sz="3200" dirty="0">
                <a:solidFill>
                  <a:schemeClr val="dk2"/>
                </a:solidFill>
                <a:latin typeface="Roboto"/>
                <a:ea typeface="Roboto"/>
                <a:cs typeface="Roboto"/>
                <a:sym typeface="Roboto"/>
              </a:rPr>
              <a:t> cached, browser queries malicious nameserver again. Now return target IP w/ large TTL.</a:t>
            </a:r>
            <a:endParaRPr sz="3200" dirty="0">
              <a:solidFill>
                <a:schemeClr val="dk2"/>
              </a:solidFill>
              <a:latin typeface="Roboto"/>
              <a:ea typeface="Roboto"/>
              <a:cs typeface="Roboto"/>
              <a:sym typeface="Roboto"/>
            </a:endParaRPr>
          </a:p>
        </p:txBody>
      </p:sp>
      <p:pic>
        <p:nvPicPr>
          <p:cNvPr id="493" name="Google Shape;493;p66"/>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494" name="Google Shape;494;p66"/>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495" name="Google Shape;495;p66"/>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496" name="Google Shape;496;p66"/>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497" name="Google Shape;497;p66"/>
          <p:cNvSpPr txBox="1"/>
          <p:nvPr/>
        </p:nvSpPr>
        <p:spPr>
          <a:xfrm>
            <a:off x="1304566" y="3529900"/>
            <a:ext cx="27594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498" name="Google Shape;498;p66"/>
          <p:cNvSpPr txBox="1"/>
          <p:nvPr/>
        </p:nvSpPr>
        <p:spPr>
          <a:xfrm>
            <a:off x="6090350"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dirty="0" err="1">
                <a:latin typeface="Consolas"/>
                <a:ea typeface="Consolas"/>
                <a:cs typeface="Consolas"/>
                <a:sym typeface="Consolas"/>
              </a:rPr>
              <a:t>Attacker.com</a:t>
            </a:r>
            <a:r>
              <a:rPr lang="en" sz="2400" dirty="0">
                <a:latin typeface="Consolas"/>
                <a:ea typeface="Consolas"/>
                <a:cs typeface="Consolas"/>
                <a:sym typeface="Consolas"/>
              </a:rPr>
              <a:t> Web Server</a:t>
            </a:r>
            <a:endParaRPr sz="2400" dirty="0">
              <a:latin typeface="Consolas"/>
              <a:ea typeface="Consolas"/>
              <a:cs typeface="Consolas"/>
              <a:sym typeface="Consolas"/>
            </a:endParaRPr>
          </a:p>
          <a:p>
            <a:pPr algn="ctr"/>
            <a:r>
              <a:rPr lang="en" sz="2400" dirty="0">
                <a:latin typeface="Consolas"/>
                <a:ea typeface="Consolas"/>
                <a:cs typeface="Consolas"/>
                <a:sym typeface="Consolas"/>
              </a:rPr>
              <a:t>6.6.6.6</a:t>
            </a:r>
            <a:endParaRPr sz="2400" dirty="0">
              <a:latin typeface="Consolas"/>
              <a:ea typeface="Consolas"/>
              <a:cs typeface="Consolas"/>
              <a:sym typeface="Consolas"/>
            </a:endParaRPr>
          </a:p>
        </p:txBody>
      </p:sp>
      <p:pic>
        <p:nvPicPr>
          <p:cNvPr id="499" name="Google Shape;499;p66"/>
          <p:cNvPicPr preferRelativeResize="0"/>
          <p:nvPr/>
        </p:nvPicPr>
        <p:blipFill>
          <a:blip r:embed="rId6">
            <a:alphaModFix/>
          </a:blip>
          <a:stretch>
            <a:fillRect/>
          </a:stretch>
        </p:blipFill>
        <p:spPr>
          <a:xfrm>
            <a:off x="1318800" y="4866803"/>
            <a:ext cx="1597867" cy="1597867"/>
          </a:xfrm>
          <a:prstGeom prst="rect">
            <a:avLst/>
          </a:prstGeom>
          <a:noFill/>
          <a:ln>
            <a:noFill/>
          </a:ln>
        </p:spPr>
      </p:pic>
      <p:pic>
        <p:nvPicPr>
          <p:cNvPr id="500" name="Google Shape;500;p66"/>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501" name="Google Shape;501;p66"/>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502" name="Google Shape;502;p66"/>
          <p:cNvPicPr preferRelativeResize="0"/>
          <p:nvPr/>
        </p:nvPicPr>
        <p:blipFill>
          <a:blip r:embed="rId7">
            <a:alphaModFix/>
          </a:blip>
          <a:stretch>
            <a:fillRect/>
          </a:stretch>
        </p:blipFill>
        <p:spPr>
          <a:xfrm>
            <a:off x="6728117" y="2991967"/>
            <a:ext cx="629267" cy="632616"/>
          </a:xfrm>
          <a:prstGeom prst="rect">
            <a:avLst/>
          </a:prstGeom>
          <a:noFill/>
          <a:ln>
            <a:noFill/>
          </a:ln>
        </p:spPr>
      </p:pic>
      <p:sp>
        <p:nvSpPr>
          <p:cNvPr id="503" name="Google Shape;503;p66"/>
          <p:cNvSpPr/>
          <p:nvPr/>
        </p:nvSpPr>
        <p:spPr>
          <a:xfrm>
            <a:off x="1553401" y="4208702"/>
            <a:ext cx="629268" cy="801929"/>
          </a:xfrm>
          <a:custGeom>
            <a:avLst/>
            <a:gdLst/>
            <a:ahLst/>
            <a:cxnLst/>
            <a:rect l="l" t="t" r="r" b="b"/>
            <a:pathLst>
              <a:path w="24703" h="32857" extrusionOk="0">
                <a:moveTo>
                  <a:pt x="0" y="31092"/>
                </a:moveTo>
                <a:cubicBezTo>
                  <a:pt x="2000" y="25916"/>
                  <a:pt x="7882" y="-257"/>
                  <a:pt x="11999" y="37"/>
                </a:cubicBezTo>
                <a:cubicBezTo>
                  <a:pt x="16116" y="331"/>
                  <a:pt x="22586" y="27387"/>
                  <a:pt x="24703" y="32857"/>
                </a:cubicBezTo>
              </a:path>
            </a:pathLst>
          </a:custGeom>
          <a:noFill/>
          <a:ln w="9525" cap="flat" cmpd="sng">
            <a:solidFill>
              <a:schemeClr val="dk2"/>
            </a:solidFill>
            <a:prstDash val="solid"/>
            <a:round/>
            <a:headEnd type="none" w="med" len="med"/>
            <a:tailEnd type="triangle" w="med" len="med"/>
          </a:ln>
        </p:spPr>
      </p:sp>
      <p:sp>
        <p:nvSpPr>
          <p:cNvPr id="504" name="Google Shape;504;p66"/>
          <p:cNvSpPr txBox="1"/>
          <p:nvPr/>
        </p:nvSpPr>
        <p:spPr>
          <a:xfrm>
            <a:off x="1868035" y="4337351"/>
            <a:ext cx="4728800" cy="329200"/>
          </a:xfrm>
          <a:prstGeom prst="rect">
            <a:avLst/>
          </a:prstGeom>
          <a:noFill/>
          <a:ln>
            <a:noFill/>
          </a:ln>
        </p:spPr>
        <p:txBody>
          <a:bodyPr spcFirstLastPara="1" wrap="square" lIns="121900" tIns="121900" rIns="121900" bIns="121900" anchor="t" anchorCtr="0">
            <a:noAutofit/>
          </a:bodyPr>
          <a:lstStyle/>
          <a:p>
            <a:r>
              <a:rPr lang="en" sz="1600" dirty="0">
                <a:latin typeface="Consolas"/>
                <a:ea typeface="Consolas"/>
                <a:cs typeface="Consolas"/>
                <a:sym typeface="Consolas"/>
              </a:rPr>
              <a:t>ANSWER SECTION:</a:t>
            </a:r>
            <a:endParaRPr sz="1600" dirty="0">
              <a:latin typeface="Consolas"/>
              <a:ea typeface="Consolas"/>
              <a:cs typeface="Consolas"/>
              <a:sym typeface="Consolas"/>
            </a:endParaRPr>
          </a:p>
          <a:p>
            <a:r>
              <a:rPr lang="en" sz="1600" dirty="0" err="1">
                <a:latin typeface="Consolas"/>
                <a:ea typeface="Consolas"/>
                <a:cs typeface="Consolas"/>
                <a:sym typeface="Consolas"/>
              </a:rPr>
              <a:t>Attacker.com</a:t>
            </a:r>
            <a:r>
              <a:rPr lang="en" sz="1600" dirty="0">
                <a:latin typeface="Consolas"/>
                <a:ea typeface="Consolas"/>
                <a:cs typeface="Consolas"/>
                <a:sym typeface="Consolas"/>
              </a:rPr>
              <a:t>  300  IN  A  192.168.6.88</a:t>
            </a:r>
            <a:endParaRPr sz="1600" dirty="0">
              <a:latin typeface="Consolas"/>
              <a:ea typeface="Consolas"/>
              <a:cs typeface="Consolas"/>
              <a:sym typeface="Consolas"/>
            </a:endParaRPr>
          </a:p>
        </p:txBody>
      </p:sp>
    </p:spTree>
    <p:extLst>
      <p:ext uri="{BB962C8B-B14F-4D97-AF65-F5344CB8AC3E}">
        <p14:creationId xmlns:p14="http://schemas.microsoft.com/office/powerpoint/2010/main" val="139377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200"/>
                                        <p:tgtEl>
                                          <p:spTgt spid="503"/>
                                        </p:tgtEl>
                                      </p:cBhvr>
                                    </p:animEffect>
                                  </p:childTnLst>
                                </p:cTn>
                              </p:par>
                              <p:par>
                                <p:cTn id="8" presetID="10" presetClass="entr" presetSubtype="0" fill="hold" nodeType="withEffect">
                                  <p:stCondLst>
                                    <p:cond delay="0"/>
                                  </p:stCondLst>
                                  <p:childTnLst>
                                    <p:set>
                                      <p:cBhvr>
                                        <p:cTn id="9" dur="1" fill="hold">
                                          <p:stCondLst>
                                            <p:cond delay="0"/>
                                          </p:stCondLst>
                                        </p:cTn>
                                        <p:tgtEl>
                                          <p:spTgt spid="504"/>
                                        </p:tgtEl>
                                        <p:attrNameLst>
                                          <p:attrName>style.visibility</p:attrName>
                                        </p:attrNameLst>
                                      </p:cBhvr>
                                      <p:to>
                                        <p:strVal val="visible"/>
                                      </p:to>
                                    </p:set>
                                    <p:animEffect transition="in" filter="fade">
                                      <p:cBhvr>
                                        <p:cTn id="10" dur="2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7"/>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59</a:t>
            </a:fld>
            <a:endParaRPr/>
          </a:p>
        </p:txBody>
      </p:sp>
      <p:sp>
        <p:nvSpPr>
          <p:cNvPr id="510" name="Google Shape;510;p67"/>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511" name="Google Shape;511;p67"/>
          <p:cNvSpPr txBox="1"/>
          <p:nvPr/>
        </p:nvSpPr>
        <p:spPr>
          <a:xfrm>
            <a:off x="391900" y="1247200"/>
            <a:ext cx="11483600" cy="14812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5. This time, retrieving </a:t>
            </a:r>
            <a:r>
              <a:rPr lang="en" sz="3200" i="1">
                <a:solidFill>
                  <a:schemeClr val="dk2"/>
                </a:solidFill>
                <a:latin typeface="Roboto"/>
                <a:ea typeface="Roboto"/>
                <a:cs typeface="Roboto"/>
                <a:sym typeface="Roboto"/>
              </a:rPr>
              <a:t>test</a:t>
            </a:r>
            <a:r>
              <a:rPr lang="en" sz="3200">
                <a:solidFill>
                  <a:schemeClr val="dk2"/>
                </a:solidFill>
                <a:latin typeface="Roboto"/>
                <a:ea typeface="Roboto"/>
                <a:cs typeface="Roboto"/>
                <a:sym typeface="Roboto"/>
              </a:rPr>
              <a:t> fails. But </a:t>
            </a:r>
            <a:r>
              <a:rPr lang="en" sz="3200" i="1">
                <a:solidFill>
                  <a:schemeClr val="dk2"/>
                </a:solidFill>
                <a:latin typeface="Roboto"/>
                <a:ea typeface="Roboto"/>
                <a:cs typeface="Roboto"/>
                <a:sym typeface="Roboto"/>
              </a:rPr>
              <a:t>attacker.com</a:t>
            </a:r>
            <a:r>
              <a:rPr lang="en" sz="3200">
                <a:solidFill>
                  <a:schemeClr val="dk2"/>
                </a:solidFill>
                <a:latin typeface="Roboto"/>
                <a:ea typeface="Roboto"/>
                <a:cs typeface="Roboto"/>
                <a:sym typeface="Roboto"/>
              </a:rPr>
              <a:t> is now </a:t>
            </a:r>
            <a:r>
              <a:rPr lang="en" sz="3200" u="sng">
                <a:solidFill>
                  <a:schemeClr val="dk2"/>
                </a:solidFill>
                <a:latin typeface="Roboto"/>
                <a:ea typeface="Roboto"/>
                <a:cs typeface="Roboto"/>
                <a:sym typeface="Roboto"/>
              </a:rPr>
              <a:t>rebound</a:t>
            </a:r>
            <a:r>
              <a:rPr lang="en" sz="3200">
                <a:solidFill>
                  <a:schemeClr val="dk2"/>
                </a:solidFill>
                <a:latin typeface="Roboto"/>
                <a:ea typeface="Roboto"/>
                <a:cs typeface="Roboto"/>
                <a:sym typeface="Roboto"/>
              </a:rPr>
              <a:t> to the target IP, and can make direct requests.</a:t>
            </a:r>
            <a:endParaRPr sz="3200">
              <a:solidFill>
                <a:schemeClr val="dk2"/>
              </a:solidFill>
              <a:latin typeface="Roboto"/>
              <a:ea typeface="Roboto"/>
              <a:cs typeface="Roboto"/>
              <a:sym typeface="Roboto"/>
            </a:endParaRPr>
          </a:p>
        </p:txBody>
      </p:sp>
      <p:pic>
        <p:nvPicPr>
          <p:cNvPr id="512" name="Google Shape;512;p67"/>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513" name="Google Shape;513;p67"/>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514" name="Google Shape;514;p67"/>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515" name="Google Shape;515;p67"/>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516" name="Google Shape;516;p67"/>
          <p:cNvSpPr txBox="1"/>
          <p:nvPr/>
        </p:nvSpPr>
        <p:spPr>
          <a:xfrm>
            <a:off x="1304566" y="3529900"/>
            <a:ext cx="27721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517" name="Google Shape;517;p67"/>
          <p:cNvSpPr txBox="1"/>
          <p:nvPr/>
        </p:nvSpPr>
        <p:spPr>
          <a:xfrm>
            <a:off x="5794284"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Attacker.com Web Server</a:t>
            </a:r>
            <a:endParaRPr sz="2400">
              <a:latin typeface="Consolas"/>
              <a:ea typeface="Consolas"/>
              <a:cs typeface="Consolas"/>
              <a:sym typeface="Consolas"/>
            </a:endParaRPr>
          </a:p>
          <a:p>
            <a:pPr algn="ctr"/>
            <a:r>
              <a:rPr lang="en" sz="2400">
                <a:latin typeface="Consolas"/>
                <a:ea typeface="Consolas"/>
                <a:cs typeface="Consolas"/>
                <a:sym typeface="Consolas"/>
              </a:rPr>
              <a:t>6.6.6.6</a:t>
            </a:r>
            <a:endParaRPr sz="2400">
              <a:latin typeface="Consolas"/>
              <a:ea typeface="Consolas"/>
              <a:cs typeface="Consolas"/>
              <a:sym typeface="Consolas"/>
            </a:endParaRPr>
          </a:p>
        </p:txBody>
      </p:sp>
      <p:pic>
        <p:nvPicPr>
          <p:cNvPr id="518" name="Google Shape;518;p67"/>
          <p:cNvPicPr preferRelativeResize="0"/>
          <p:nvPr/>
        </p:nvPicPr>
        <p:blipFill>
          <a:blip r:embed="rId6">
            <a:alphaModFix/>
          </a:blip>
          <a:stretch>
            <a:fillRect/>
          </a:stretch>
        </p:blipFill>
        <p:spPr>
          <a:xfrm>
            <a:off x="1318800" y="4866803"/>
            <a:ext cx="1597867" cy="1597867"/>
          </a:xfrm>
          <a:prstGeom prst="rect">
            <a:avLst/>
          </a:prstGeom>
          <a:noFill/>
          <a:ln>
            <a:noFill/>
          </a:ln>
        </p:spPr>
      </p:pic>
      <p:pic>
        <p:nvPicPr>
          <p:cNvPr id="519" name="Google Shape;519;p67"/>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520" name="Google Shape;520;p67"/>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521" name="Google Shape;521;p67"/>
          <p:cNvPicPr preferRelativeResize="0"/>
          <p:nvPr/>
        </p:nvPicPr>
        <p:blipFill>
          <a:blip r:embed="rId7">
            <a:alphaModFix/>
          </a:blip>
          <a:stretch>
            <a:fillRect/>
          </a:stretch>
        </p:blipFill>
        <p:spPr>
          <a:xfrm>
            <a:off x="6728117" y="2991967"/>
            <a:ext cx="629267" cy="632616"/>
          </a:xfrm>
          <a:prstGeom prst="rect">
            <a:avLst/>
          </a:prstGeom>
          <a:noFill/>
          <a:ln>
            <a:noFill/>
          </a:ln>
        </p:spPr>
      </p:pic>
      <p:sp>
        <p:nvSpPr>
          <p:cNvPr id="522" name="Google Shape;522;p67"/>
          <p:cNvSpPr txBox="1"/>
          <p:nvPr/>
        </p:nvSpPr>
        <p:spPr>
          <a:xfrm>
            <a:off x="3605033" y="4941200"/>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GET /test HTTP/1.1</a:t>
            </a:r>
            <a:endParaRPr sz="1600">
              <a:latin typeface="Consolas"/>
              <a:ea typeface="Consolas"/>
              <a:cs typeface="Consolas"/>
              <a:sym typeface="Consolas"/>
            </a:endParaRPr>
          </a:p>
        </p:txBody>
      </p:sp>
      <p:sp>
        <p:nvSpPr>
          <p:cNvPr id="523" name="Google Shape;523;p67"/>
          <p:cNvSpPr/>
          <p:nvPr/>
        </p:nvSpPr>
        <p:spPr>
          <a:xfrm>
            <a:off x="3182567" y="5316467"/>
            <a:ext cx="4788967" cy="670533"/>
          </a:xfrm>
          <a:custGeom>
            <a:avLst/>
            <a:gdLst/>
            <a:ahLst/>
            <a:cxnLst/>
            <a:rect l="l" t="t" r="r" b="b"/>
            <a:pathLst>
              <a:path w="143669" h="20116" extrusionOk="0">
                <a:moveTo>
                  <a:pt x="0" y="0"/>
                </a:moveTo>
                <a:cubicBezTo>
                  <a:pt x="23938" y="1706"/>
                  <a:pt x="142982" y="6881"/>
                  <a:pt x="143629" y="10234"/>
                </a:cubicBezTo>
                <a:cubicBezTo>
                  <a:pt x="144276" y="13587"/>
                  <a:pt x="27173" y="18469"/>
                  <a:pt x="3882" y="20116"/>
                </a:cubicBezTo>
              </a:path>
            </a:pathLst>
          </a:custGeom>
          <a:noFill/>
          <a:ln w="9525" cap="flat" cmpd="sng">
            <a:solidFill>
              <a:schemeClr val="dk2"/>
            </a:solidFill>
            <a:prstDash val="solid"/>
            <a:round/>
            <a:headEnd type="none" w="med" len="med"/>
            <a:tailEnd type="triangle" w="med" len="med"/>
          </a:ln>
        </p:spPr>
      </p:sp>
      <p:sp>
        <p:nvSpPr>
          <p:cNvPr id="524" name="Google Shape;524;p67"/>
          <p:cNvSpPr txBox="1"/>
          <p:nvPr/>
        </p:nvSpPr>
        <p:spPr>
          <a:xfrm>
            <a:off x="3808233" y="5957200"/>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HTTP 404</a:t>
            </a:r>
            <a:endParaRPr sz="1600">
              <a:latin typeface="Consolas"/>
              <a:ea typeface="Consolas"/>
              <a:cs typeface="Consolas"/>
              <a:sym typeface="Consolas"/>
            </a:endParaRPr>
          </a:p>
        </p:txBody>
      </p:sp>
    </p:spTree>
    <p:extLst>
      <p:ext uri="{BB962C8B-B14F-4D97-AF65-F5344CB8AC3E}">
        <p14:creationId xmlns:p14="http://schemas.microsoft.com/office/powerpoint/2010/main" val="397281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200"/>
                                        <p:tgtEl>
                                          <p:spTgt spid="522"/>
                                        </p:tgtEl>
                                      </p:cBhvr>
                                    </p:animEffect>
                                  </p:childTnLst>
                                </p:cTn>
                              </p:par>
                              <p:par>
                                <p:cTn id="8" presetID="10" presetClass="entr" presetSubtype="0" fill="hold" nodeType="withEffect">
                                  <p:stCondLst>
                                    <p:cond delay="0"/>
                                  </p:stCondLst>
                                  <p:childTnLst>
                                    <p:set>
                                      <p:cBhvr>
                                        <p:cTn id="9" dur="1" fill="hold">
                                          <p:stCondLst>
                                            <p:cond delay="0"/>
                                          </p:stCondLst>
                                        </p:cTn>
                                        <p:tgtEl>
                                          <p:spTgt spid="523"/>
                                        </p:tgtEl>
                                        <p:attrNameLst>
                                          <p:attrName>style.visibility</p:attrName>
                                        </p:attrNameLst>
                                      </p:cBhvr>
                                      <p:to>
                                        <p:strVal val="visible"/>
                                      </p:to>
                                    </p:set>
                                    <p:animEffect transition="in" filter="fade">
                                      <p:cBhvr>
                                        <p:cTn id="10" dur="200"/>
                                        <p:tgtEl>
                                          <p:spTgt spid="523"/>
                                        </p:tgtEl>
                                      </p:cBhvr>
                                    </p:animEffect>
                                  </p:childTnLst>
                                </p:cTn>
                              </p:par>
                              <p:par>
                                <p:cTn id="11" presetID="10" presetClass="entr" presetSubtype="0" fill="hold" nodeType="withEffect">
                                  <p:stCondLst>
                                    <p:cond delay="0"/>
                                  </p:stCondLst>
                                  <p:childTnLst>
                                    <p:set>
                                      <p:cBhvr>
                                        <p:cTn id="12" dur="1" fill="hold">
                                          <p:stCondLst>
                                            <p:cond delay="0"/>
                                          </p:stCondLst>
                                        </p:cTn>
                                        <p:tgtEl>
                                          <p:spTgt spid="524"/>
                                        </p:tgtEl>
                                        <p:attrNameLst>
                                          <p:attrName>style.visibility</p:attrName>
                                        </p:attrNameLst>
                                      </p:cBhvr>
                                      <p:to>
                                        <p:strVal val="visible"/>
                                      </p:to>
                                    </p:set>
                                    <p:animEffect transition="in" filter="fade">
                                      <p:cBhvr>
                                        <p:cTn id="13" dur="2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2231506" y="157302"/>
            <a:ext cx="6277559" cy="763599"/>
          </a:xfrm>
          <a:prstGeom prst="rect">
            <a:avLst/>
          </a:prstGeom>
        </p:spPr>
        <p:txBody>
          <a:bodyPr spcFirstLastPara="1" vert="horz" wrap="square" lIns="121900" tIns="121900" rIns="121900" bIns="121900" rtlCol="0" anchor="t" anchorCtr="0">
            <a:noAutofit/>
          </a:bodyPr>
          <a:lstStyle/>
          <a:p>
            <a:r>
              <a:rPr lang="en" sz="4800" dirty="0"/>
              <a:t>Nest Thermostat:</a:t>
            </a:r>
            <a:br>
              <a:rPr lang="en" sz="4800" dirty="0"/>
            </a:br>
            <a:r>
              <a:rPr lang="en" sz="4800" dirty="0"/>
              <a:t>Unencrypted Data…</a:t>
            </a:r>
          </a:p>
        </p:txBody>
      </p:sp>
      <p:sp>
        <p:nvSpPr>
          <p:cNvPr id="184" name="Shape 184"/>
          <p:cNvSpPr txBox="1">
            <a:spLocks noGrp="1"/>
          </p:cNvSpPr>
          <p:nvPr>
            <p:ph type="body" idx="1"/>
          </p:nvPr>
        </p:nvSpPr>
        <p:spPr>
          <a:xfrm>
            <a:off x="163792" y="1648120"/>
            <a:ext cx="9137533" cy="4670779"/>
          </a:xfrm>
          <a:prstGeom prst="rect">
            <a:avLst/>
          </a:prstGeom>
        </p:spPr>
        <p:txBody>
          <a:bodyPr spcFirstLastPara="1" vert="horz" wrap="square" lIns="121900" tIns="121900" rIns="121900" bIns="121900" rtlCol="0" anchor="t" anchorCtr="0">
            <a:noAutofit/>
          </a:bodyPr>
          <a:lstStyle/>
          <a:p>
            <a:pPr indent="-304792"/>
            <a:r>
              <a:rPr lang="en" sz="3200" dirty="0"/>
              <a:t>All traffic to Nest is HTTPS on port 443 and 9543</a:t>
            </a:r>
            <a:br>
              <a:rPr lang="en" sz="3200" dirty="0"/>
            </a:br>
            <a:endParaRPr lang="en" sz="3200" dirty="0"/>
          </a:p>
          <a:p>
            <a:pPr indent="-304792"/>
            <a:r>
              <a:rPr lang="en" sz="3200" dirty="0"/>
              <a:t>Uses TLS v1.2 and TLS v1.0 for all traffic</a:t>
            </a:r>
          </a:p>
          <a:p>
            <a:pPr indent="-304792"/>
            <a:endParaRPr lang="en" sz="3200" dirty="0"/>
          </a:p>
          <a:p>
            <a:pPr indent="-304792"/>
            <a:r>
              <a:rPr lang="en" sz="3200" dirty="0"/>
              <a:t>We found some incoming weather updates containing location information of the home and weather station in the clear. </a:t>
            </a:r>
            <a:r>
              <a:rPr lang="en" sz="3200" b="1" dirty="0"/>
              <a:t>Nest fixed this bug after our report.</a:t>
            </a:r>
            <a:br>
              <a:rPr lang="en" sz="3200" b="1" dirty="0"/>
            </a:br>
            <a:endParaRPr lang="en" sz="3200" b="1" dirty="0"/>
          </a:p>
        </p:txBody>
      </p:sp>
      <p:pic>
        <p:nvPicPr>
          <p:cNvPr id="185" name="Shape 185"/>
          <p:cNvPicPr preferRelativeResize="0"/>
          <p:nvPr/>
        </p:nvPicPr>
        <p:blipFill rotWithShape="1">
          <a:blip r:embed="rId3">
            <a:alphaModFix/>
          </a:blip>
          <a:srcRect l="10465" r="10905"/>
          <a:stretch/>
        </p:blipFill>
        <p:spPr>
          <a:xfrm>
            <a:off x="1" y="1"/>
            <a:ext cx="1973943" cy="1799772"/>
          </a:xfrm>
          <a:prstGeom prst="rect">
            <a:avLst/>
          </a:prstGeom>
          <a:noFill/>
          <a:ln>
            <a:noFill/>
          </a:ln>
        </p:spPr>
      </p:pic>
      <p:sp>
        <p:nvSpPr>
          <p:cNvPr id="186" name="Shape 186"/>
          <p:cNvSpPr txBox="1">
            <a:spLocks noGrp="1"/>
          </p:cNvSpPr>
          <p:nvPr>
            <p:ph type="sldNum" idx="12"/>
          </p:nvPr>
        </p:nvSpPr>
        <p:spPr>
          <a:xfrm>
            <a:off x="11296610" y="6217621"/>
            <a:ext cx="731599"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a:t>
            </a:fld>
            <a:endParaRPr lang="en"/>
          </a:p>
        </p:txBody>
      </p:sp>
      <p:pic>
        <p:nvPicPr>
          <p:cNvPr id="6" name="Shape 193">
            <a:extLst>
              <a:ext uri="{FF2B5EF4-FFF2-40B4-BE49-F238E27FC236}">
                <a16:creationId xmlns:a16="http://schemas.microsoft.com/office/drawing/2014/main" id="{2C3CE2C1-9144-0344-A73C-237E7A05C6C4}"/>
              </a:ext>
            </a:extLst>
          </p:cNvPr>
          <p:cNvPicPr preferRelativeResize="0"/>
          <p:nvPr/>
        </p:nvPicPr>
        <p:blipFill rotWithShape="1">
          <a:blip r:embed="rId4">
            <a:alphaModFix/>
          </a:blip>
          <a:srcRect t="3250" r="5329" b="47273"/>
          <a:stretch/>
        </p:blipFill>
        <p:spPr>
          <a:xfrm>
            <a:off x="8821000" y="539100"/>
            <a:ext cx="2955937" cy="5620637"/>
          </a:xfrm>
          <a:prstGeom prst="rect">
            <a:avLst/>
          </a:prstGeom>
          <a:noFill/>
          <a:ln>
            <a:noFill/>
          </a:ln>
        </p:spPr>
      </p:pic>
    </p:spTree>
    <p:extLst>
      <p:ext uri="{BB962C8B-B14F-4D97-AF65-F5344CB8AC3E}">
        <p14:creationId xmlns:p14="http://schemas.microsoft.com/office/powerpoint/2010/main" val="1625296673"/>
      </p:ext>
    </p:extLst>
  </p:cSld>
  <p:clrMapOvr>
    <a:masterClrMapping/>
  </p:clrMapOvr>
  <p:transition spd="slow">
    <p:cu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8"/>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60</a:t>
            </a:fld>
            <a:endParaRPr/>
          </a:p>
        </p:txBody>
      </p:sp>
      <p:sp>
        <p:nvSpPr>
          <p:cNvPr id="530" name="Google Shape;530;p68"/>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Steps</a:t>
            </a:r>
            <a:endParaRPr dirty="0"/>
          </a:p>
        </p:txBody>
      </p:sp>
      <p:sp>
        <p:nvSpPr>
          <p:cNvPr id="531" name="Google Shape;531;p68"/>
          <p:cNvSpPr txBox="1"/>
          <p:nvPr/>
        </p:nvSpPr>
        <p:spPr>
          <a:xfrm>
            <a:off x="391900" y="1247200"/>
            <a:ext cx="11483600" cy="14812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5. This time, retrieving </a:t>
            </a:r>
            <a:r>
              <a:rPr lang="en" sz="3200" i="1">
                <a:solidFill>
                  <a:schemeClr val="dk2"/>
                </a:solidFill>
                <a:latin typeface="Roboto"/>
                <a:ea typeface="Roboto"/>
                <a:cs typeface="Roboto"/>
                <a:sym typeface="Roboto"/>
              </a:rPr>
              <a:t>test</a:t>
            </a:r>
            <a:r>
              <a:rPr lang="en" sz="3200">
                <a:solidFill>
                  <a:schemeClr val="dk2"/>
                </a:solidFill>
                <a:latin typeface="Roboto"/>
                <a:ea typeface="Roboto"/>
                <a:cs typeface="Roboto"/>
                <a:sym typeface="Roboto"/>
              </a:rPr>
              <a:t> fails. But </a:t>
            </a:r>
            <a:r>
              <a:rPr lang="en" sz="3200" i="1">
                <a:solidFill>
                  <a:schemeClr val="dk2"/>
                </a:solidFill>
                <a:latin typeface="Roboto"/>
                <a:ea typeface="Roboto"/>
                <a:cs typeface="Roboto"/>
                <a:sym typeface="Roboto"/>
              </a:rPr>
              <a:t>attacker.com</a:t>
            </a:r>
            <a:r>
              <a:rPr lang="en" sz="3200">
                <a:solidFill>
                  <a:schemeClr val="dk2"/>
                </a:solidFill>
                <a:latin typeface="Roboto"/>
                <a:ea typeface="Roboto"/>
                <a:cs typeface="Roboto"/>
                <a:sym typeface="Roboto"/>
              </a:rPr>
              <a:t> is now </a:t>
            </a:r>
            <a:r>
              <a:rPr lang="en" sz="3200" u="sng">
                <a:solidFill>
                  <a:schemeClr val="dk2"/>
                </a:solidFill>
                <a:latin typeface="Roboto"/>
                <a:ea typeface="Roboto"/>
                <a:cs typeface="Roboto"/>
                <a:sym typeface="Roboto"/>
              </a:rPr>
              <a:t>rebound</a:t>
            </a:r>
            <a:r>
              <a:rPr lang="en" sz="3200">
                <a:solidFill>
                  <a:schemeClr val="dk2"/>
                </a:solidFill>
                <a:latin typeface="Roboto"/>
                <a:ea typeface="Roboto"/>
                <a:cs typeface="Roboto"/>
                <a:sym typeface="Roboto"/>
              </a:rPr>
              <a:t> to the target IP, and can make direct requests.</a:t>
            </a:r>
            <a:endParaRPr sz="3200">
              <a:solidFill>
                <a:schemeClr val="dk2"/>
              </a:solidFill>
              <a:latin typeface="Roboto"/>
              <a:ea typeface="Roboto"/>
              <a:cs typeface="Roboto"/>
              <a:sym typeface="Roboto"/>
            </a:endParaRPr>
          </a:p>
        </p:txBody>
      </p:sp>
      <p:pic>
        <p:nvPicPr>
          <p:cNvPr id="532" name="Google Shape;532;p68"/>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533" name="Google Shape;533;p68"/>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534" name="Google Shape;534;p68"/>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535" name="Google Shape;535;p68"/>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536" name="Google Shape;536;p68"/>
          <p:cNvSpPr txBox="1"/>
          <p:nvPr/>
        </p:nvSpPr>
        <p:spPr>
          <a:xfrm>
            <a:off x="1304566" y="3529900"/>
            <a:ext cx="26705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537" name="Google Shape;537;p68"/>
          <p:cNvSpPr txBox="1"/>
          <p:nvPr/>
        </p:nvSpPr>
        <p:spPr>
          <a:xfrm>
            <a:off x="5794284"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Attacker.com Web Server</a:t>
            </a:r>
            <a:endParaRPr sz="2400">
              <a:latin typeface="Consolas"/>
              <a:ea typeface="Consolas"/>
              <a:cs typeface="Consolas"/>
              <a:sym typeface="Consolas"/>
            </a:endParaRPr>
          </a:p>
          <a:p>
            <a:pPr algn="ctr"/>
            <a:r>
              <a:rPr lang="en" sz="2400">
                <a:latin typeface="Consolas"/>
                <a:ea typeface="Consolas"/>
                <a:cs typeface="Consolas"/>
                <a:sym typeface="Consolas"/>
              </a:rPr>
              <a:t>6.6.6.6</a:t>
            </a:r>
            <a:endParaRPr sz="2400">
              <a:latin typeface="Consolas"/>
              <a:ea typeface="Consolas"/>
              <a:cs typeface="Consolas"/>
              <a:sym typeface="Consolas"/>
            </a:endParaRPr>
          </a:p>
        </p:txBody>
      </p:sp>
      <p:pic>
        <p:nvPicPr>
          <p:cNvPr id="538" name="Google Shape;538;p68"/>
          <p:cNvPicPr preferRelativeResize="0"/>
          <p:nvPr/>
        </p:nvPicPr>
        <p:blipFill>
          <a:blip r:embed="rId6">
            <a:alphaModFix/>
          </a:blip>
          <a:stretch>
            <a:fillRect/>
          </a:stretch>
        </p:blipFill>
        <p:spPr>
          <a:xfrm>
            <a:off x="1318800" y="4866803"/>
            <a:ext cx="1597867" cy="1597867"/>
          </a:xfrm>
          <a:prstGeom prst="rect">
            <a:avLst/>
          </a:prstGeom>
          <a:noFill/>
          <a:ln>
            <a:noFill/>
          </a:ln>
        </p:spPr>
      </p:pic>
      <p:pic>
        <p:nvPicPr>
          <p:cNvPr id="539" name="Google Shape;539;p68"/>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540" name="Google Shape;540;p68"/>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541" name="Google Shape;541;p68"/>
          <p:cNvPicPr preferRelativeResize="0"/>
          <p:nvPr/>
        </p:nvPicPr>
        <p:blipFill>
          <a:blip r:embed="rId7">
            <a:alphaModFix/>
          </a:blip>
          <a:stretch>
            <a:fillRect/>
          </a:stretch>
        </p:blipFill>
        <p:spPr>
          <a:xfrm>
            <a:off x="6728117" y="2991967"/>
            <a:ext cx="629267" cy="632616"/>
          </a:xfrm>
          <a:prstGeom prst="rect">
            <a:avLst/>
          </a:prstGeom>
          <a:noFill/>
          <a:ln>
            <a:noFill/>
          </a:ln>
        </p:spPr>
      </p:pic>
      <p:sp>
        <p:nvSpPr>
          <p:cNvPr id="542" name="Google Shape;542;p68"/>
          <p:cNvSpPr txBox="1"/>
          <p:nvPr/>
        </p:nvSpPr>
        <p:spPr>
          <a:xfrm>
            <a:off x="3605033" y="4941200"/>
            <a:ext cx="29184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GET /setup.xml HTTP/1.1</a:t>
            </a:r>
            <a:endParaRPr sz="1600">
              <a:latin typeface="Consolas"/>
              <a:ea typeface="Consolas"/>
              <a:cs typeface="Consolas"/>
              <a:sym typeface="Consolas"/>
            </a:endParaRPr>
          </a:p>
        </p:txBody>
      </p:sp>
      <p:sp>
        <p:nvSpPr>
          <p:cNvPr id="543" name="Google Shape;543;p68"/>
          <p:cNvSpPr/>
          <p:nvPr/>
        </p:nvSpPr>
        <p:spPr>
          <a:xfrm>
            <a:off x="3182567" y="5316467"/>
            <a:ext cx="4788967" cy="670533"/>
          </a:xfrm>
          <a:custGeom>
            <a:avLst/>
            <a:gdLst/>
            <a:ahLst/>
            <a:cxnLst/>
            <a:rect l="l" t="t" r="r" b="b"/>
            <a:pathLst>
              <a:path w="143669" h="20116" extrusionOk="0">
                <a:moveTo>
                  <a:pt x="0" y="0"/>
                </a:moveTo>
                <a:cubicBezTo>
                  <a:pt x="23938" y="1706"/>
                  <a:pt x="142982" y="6881"/>
                  <a:pt x="143629" y="10234"/>
                </a:cubicBezTo>
                <a:cubicBezTo>
                  <a:pt x="144276" y="13587"/>
                  <a:pt x="27173" y="18469"/>
                  <a:pt x="3882" y="20116"/>
                </a:cubicBezTo>
              </a:path>
            </a:pathLst>
          </a:custGeom>
          <a:noFill/>
          <a:ln w="9525" cap="flat" cmpd="sng">
            <a:solidFill>
              <a:schemeClr val="dk2"/>
            </a:solidFill>
            <a:prstDash val="solid"/>
            <a:round/>
            <a:headEnd type="none" w="med" len="med"/>
            <a:tailEnd type="triangle" w="med" len="med"/>
          </a:ln>
        </p:spPr>
      </p:sp>
      <p:sp>
        <p:nvSpPr>
          <p:cNvPr id="544" name="Google Shape;544;p68"/>
          <p:cNvSpPr txBox="1"/>
          <p:nvPr/>
        </p:nvSpPr>
        <p:spPr>
          <a:xfrm>
            <a:off x="3808233" y="5957200"/>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HTTP 200</a:t>
            </a:r>
            <a:endParaRPr sz="1600">
              <a:latin typeface="Consolas"/>
              <a:ea typeface="Consolas"/>
              <a:cs typeface="Consolas"/>
              <a:sym typeface="Consolas"/>
            </a:endParaRPr>
          </a:p>
        </p:txBody>
      </p:sp>
    </p:spTree>
    <p:extLst>
      <p:ext uri="{BB962C8B-B14F-4D97-AF65-F5344CB8AC3E}">
        <p14:creationId xmlns:p14="http://schemas.microsoft.com/office/powerpoint/2010/main" val="29072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200"/>
                                        <p:tgtEl>
                                          <p:spTgt spid="542"/>
                                        </p:tgtEl>
                                      </p:cBhvr>
                                    </p:animEffect>
                                  </p:childTnLst>
                                </p:cTn>
                              </p:par>
                              <p:par>
                                <p:cTn id="8" presetID="10" presetClass="entr" presetSubtype="0" fill="hold" nodeType="withEffect">
                                  <p:stCondLst>
                                    <p:cond delay="0"/>
                                  </p:stCondLst>
                                  <p:childTnLst>
                                    <p:set>
                                      <p:cBhvr>
                                        <p:cTn id="9" dur="1" fill="hold">
                                          <p:stCondLst>
                                            <p:cond delay="0"/>
                                          </p:stCondLst>
                                        </p:cTn>
                                        <p:tgtEl>
                                          <p:spTgt spid="543"/>
                                        </p:tgtEl>
                                        <p:attrNameLst>
                                          <p:attrName>style.visibility</p:attrName>
                                        </p:attrNameLst>
                                      </p:cBhvr>
                                      <p:to>
                                        <p:strVal val="visible"/>
                                      </p:to>
                                    </p:set>
                                    <p:animEffect transition="in" filter="fade">
                                      <p:cBhvr>
                                        <p:cTn id="10" dur="200"/>
                                        <p:tgtEl>
                                          <p:spTgt spid="543"/>
                                        </p:tgtEl>
                                      </p:cBhvr>
                                    </p:animEffect>
                                  </p:childTnLst>
                                </p:cTn>
                              </p:par>
                              <p:par>
                                <p:cTn id="11" presetID="10" presetClass="entr" presetSubtype="0" fill="hold" nodeType="withEffect">
                                  <p:stCondLst>
                                    <p:cond delay="0"/>
                                  </p:stCondLst>
                                  <p:childTnLst>
                                    <p:set>
                                      <p:cBhvr>
                                        <p:cTn id="12" dur="1" fill="hold">
                                          <p:stCondLst>
                                            <p:cond delay="0"/>
                                          </p:stCondLst>
                                        </p:cTn>
                                        <p:tgtEl>
                                          <p:spTgt spid="544"/>
                                        </p:tgtEl>
                                        <p:attrNameLst>
                                          <p:attrName>style.visibility</p:attrName>
                                        </p:attrNameLst>
                                      </p:cBhvr>
                                      <p:to>
                                        <p:strVal val="visible"/>
                                      </p:to>
                                    </p:set>
                                    <p:animEffect transition="in" filter="fade">
                                      <p:cBhvr>
                                        <p:cTn id="13" dur="200"/>
                                        <p:tgtEl>
                                          <p:spTgt spid="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0"/>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61</a:t>
            </a:fld>
            <a:endParaRPr/>
          </a:p>
        </p:txBody>
      </p:sp>
      <p:sp>
        <p:nvSpPr>
          <p:cNvPr id="556" name="Google Shape;556;p70"/>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dirty="0"/>
              <a:t>Attack on Devices</a:t>
            </a:r>
            <a:endParaRPr dirty="0"/>
          </a:p>
        </p:txBody>
      </p:sp>
      <p:sp>
        <p:nvSpPr>
          <p:cNvPr id="557" name="Google Shape;557;p70"/>
          <p:cNvSpPr txBox="1"/>
          <p:nvPr/>
        </p:nvSpPr>
        <p:spPr>
          <a:xfrm>
            <a:off x="391900" y="1247200"/>
            <a:ext cx="11335600" cy="2179600"/>
          </a:xfrm>
          <a:prstGeom prst="rect">
            <a:avLst/>
          </a:prstGeom>
          <a:noFill/>
          <a:ln>
            <a:noFill/>
          </a:ln>
        </p:spPr>
        <p:txBody>
          <a:bodyPr spcFirstLastPara="1" wrap="square" lIns="121900" tIns="121900" rIns="121900" bIns="121900" anchor="t" anchorCtr="0">
            <a:noAutofit/>
          </a:bodyPr>
          <a:lstStyle/>
          <a:p>
            <a:r>
              <a:rPr lang="en" sz="3200" i="1">
                <a:solidFill>
                  <a:schemeClr val="dk2"/>
                </a:solidFill>
                <a:latin typeface="Roboto"/>
                <a:ea typeface="Roboto"/>
                <a:cs typeface="Roboto"/>
                <a:sym typeface="Roboto"/>
              </a:rPr>
              <a:t>Google Home/Chromecast</a:t>
            </a:r>
            <a:endParaRPr sz="3200">
              <a:solidFill>
                <a:schemeClr val="dk2"/>
              </a:solidFill>
              <a:latin typeface="Roboto"/>
              <a:ea typeface="Roboto"/>
              <a:cs typeface="Roboto"/>
              <a:sym typeface="Roboto"/>
            </a:endParaRPr>
          </a:p>
        </p:txBody>
      </p:sp>
      <p:pic>
        <p:nvPicPr>
          <p:cNvPr id="558" name="Google Shape;558;p70"/>
          <p:cNvPicPr preferRelativeResize="0"/>
          <p:nvPr/>
        </p:nvPicPr>
        <p:blipFill rotWithShape="1">
          <a:blip r:embed="rId3">
            <a:alphaModFix/>
          </a:blip>
          <a:srcRect l="13366" t="13370" r="24379" b="13363"/>
          <a:stretch/>
        </p:blipFill>
        <p:spPr>
          <a:xfrm>
            <a:off x="5921241" y="1049967"/>
            <a:ext cx="1852171" cy="2179767"/>
          </a:xfrm>
          <a:prstGeom prst="rect">
            <a:avLst/>
          </a:prstGeom>
          <a:noFill/>
          <a:ln>
            <a:noFill/>
          </a:ln>
        </p:spPr>
      </p:pic>
      <p:pic>
        <p:nvPicPr>
          <p:cNvPr id="559" name="Google Shape;559;p70"/>
          <p:cNvPicPr preferRelativeResize="0"/>
          <p:nvPr/>
        </p:nvPicPr>
        <p:blipFill>
          <a:blip r:embed="rId4">
            <a:alphaModFix/>
          </a:blip>
          <a:stretch>
            <a:fillRect/>
          </a:stretch>
        </p:blipFill>
        <p:spPr>
          <a:xfrm>
            <a:off x="8471535" y="1247199"/>
            <a:ext cx="1483779" cy="1851100"/>
          </a:xfrm>
          <a:prstGeom prst="rect">
            <a:avLst/>
          </a:prstGeom>
          <a:noFill/>
          <a:ln>
            <a:noFill/>
          </a:ln>
        </p:spPr>
      </p:pic>
      <p:sp>
        <p:nvSpPr>
          <p:cNvPr id="560" name="Google Shape;560;p70"/>
          <p:cNvSpPr txBox="1"/>
          <p:nvPr/>
        </p:nvSpPr>
        <p:spPr>
          <a:xfrm>
            <a:off x="290300" y="2974400"/>
            <a:ext cx="11335600" cy="21796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Potential attacks:</a:t>
            </a:r>
            <a:endParaRPr sz="3200">
              <a:solidFill>
                <a:schemeClr val="dk2"/>
              </a:solidFill>
              <a:latin typeface="Roboto"/>
              <a:ea typeface="Roboto"/>
              <a:cs typeface="Roboto"/>
              <a:sym typeface="Roboto"/>
            </a:endParaRPr>
          </a:p>
          <a:p>
            <a:pPr marL="609585" indent="-507987">
              <a:buClr>
                <a:schemeClr val="dk2"/>
              </a:buClr>
              <a:buSzPts val="2400"/>
              <a:buFont typeface="Roboto"/>
              <a:buChar char="●"/>
            </a:pPr>
            <a:r>
              <a:rPr lang="en" sz="3200">
                <a:solidFill>
                  <a:schemeClr val="dk2"/>
                </a:solidFill>
                <a:latin typeface="Roboto"/>
                <a:ea typeface="Roboto"/>
                <a:cs typeface="Roboto"/>
                <a:sym typeface="Roboto"/>
              </a:rPr>
              <a:t>Play arbitrary Youtube videos on Chromecast</a:t>
            </a:r>
            <a:endParaRPr sz="3200">
              <a:solidFill>
                <a:schemeClr val="dk2"/>
              </a:solidFill>
              <a:latin typeface="Roboto"/>
              <a:ea typeface="Roboto"/>
              <a:cs typeface="Roboto"/>
              <a:sym typeface="Roboto"/>
            </a:endParaRPr>
          </a:p>
          <a:p>
            <a:pPr marL="609585" indent="-507987">
              <a:buClr>
                <a:schemeClr val="dk2"/>
              </a:buClr>
              <a:buSzPts val="2400"/>
              <a:buFont typeface="Roboto"/>
              <a:buChar char="●"/>
            </a:pPr>
            <a:r>
              <a:rPr lang="en" sz="3200">
                <a:solidFill>
                  <a:schemeClr val="dk2"/>
                </a:solidFill>
                <a:latin typeface="Roboto"/>
                <a:ea typeface="Roboto"/>
                <a:cs typeface="Roboto"/>
                <a:sym typeface="Roboto"/>
              </a:rPr>
              <a:t>Reboot Chromecast/Home</a:t>
            </a:r>
            <a:endParaRPr sz="3200">
              <a:solidFill>
                <a:schemeClr val="dk2"/>
              </a:solidFill>
              <a:latin typeface="Roboto"/>
              <a:ea typeface="Roboto"/>
              <a:cs typeface="Roboto"/>
              <a:sym typeface="Roboto"/>
            </a:endParaRPr>
          </a:p>
          <a:p>
            <a:pPr marL="609585" indent="-507987">
              <a:buClr>
                <a:schemeClr val="dk2"/>
              </a:buClr>
              <a:buSzPts val="2400"/>
              <a:buFont typeface="Roboto"/>
              <a:buChar char="●"/>
            </a:pPr>
            <a:r>
              <a:rPr lang="en" sz="3200">
                <a:solidFill>
                  <a:schemeClr val="dk2"/>
                </a:solidFill>
                <a:latin typeface="Roboto"/>
                <a:ea typeface="Roboto"/>
                <a:cs typeface="Roboto"/>
                <a:sym typeface="Roboto"/>
              </a:rPr>
              <a:t>Scan for WiFi networks and return information</a:t>
            </a:r>
            <a:endParaRPr sz="3200">
              <a:solidFill>
                <a:schemeClr val="dk2"/>
              </a:solidFill>
              <a:latin typeface="Roboto"/>
              <a:ea typeface="Roboto"/>
              <a:cs typeface="Roboto"/>
              <a:sym typeface="Roboto"/>
            </a:endParaRPr>
          </a:p>
          <a:p>
            <a:endParaRPr sz="3200">
              <a:solidFill>
                <a:schemeClr val="dk2"/>
              </a:solidFill>
              <a:latin typeface="Roboto"/>
              <a:ea typeface="Roboto"/>
              <a:cs typeface="Roboto"/>
              <a:sym typeface="Roboto"/>
            </a:endParaRPr>
          </a:p>
          <a:p>
            <a:pPr marL="609585"/>
            <a:endParaRPr sz="3200">
              <a:solidFill>
                <a:schemeClr val="dk2"/>
              </a:solidFill>
              <a:latin typeface="Roboto"/>
              <a:ea typeface="Roboto"/>
              <a:cs typeface="Roboto"/>
              <a:sym typeface="Roboto"/>
            </a:endParaRPr>
          </a:p>
          <a:p>
            <a:endParaRPr sz="32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253310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xEl>
                                              <p:pRg st="0" end="0"/>
                                            </p:txEl>
                                          </p:spTgt>
                                        </p:tgtEl>
                                        <p:attrNameLst>
                                          <p:attrName>style.visibility</p:attrName>
                                        </p:attrNameLst>
                                      </p:cBhvr>
                                      <p:to>
                                        <p:strVal val="visible"/>
                                      </p:to>
                                    </p:set>
                                    <p:animEffect transition="in" filter="fade">
                                      <p:cBhvr>
                                        <p:cTn id="7" dur="200"/>
                                        <p:tgtEl>
                                          <p:spTgt spid="5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0">
                                            <p:txEl>
                                              <p:pRg st="1" end="1"/>
                                            </p:txEl>
                                          </p:spTgt>
                                        </p:tgtEl>
                                        <p:attrNameLst>
                                          <p:attrName>style.visibility</p:attrName>
                                        </p:attrNameLst>
                                      </p:cBhvr>
                                      <p:to>
                                        <p:strVal val="visible"/>
                                      </p:to>
                                    </p:set>
                                    <p:animEffect transition="in" filter="fade">
                                      <p:cBhvr>
                                        <p:cTn id="12" dur="200"/>
                                        <p:tgtEl>
                                          <p:spTgt spid="5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0">
                                            <p:txEl>
                                              <p:pRg st="2" end="2"/>
                                            </p:txEl>
                                          </p:spTgt>
                                        </p:tgtEl>
                                        <p:attrNameLst>
                                          <p:attrName>style.visibility</p:attrName>
                                        </p:attrNameLst>
                                      </p:cBhvr>
                                      <p:to>
                                        <p:strVal val="visible"/>
                                      </p:to>
                                    </p:set>
                                    <p:animEffect transition="in" filter="fade">
                                      <p:cBhvr>
                                        <p:cTn id="17" dur="200"/>
                                        <p:tgtEl>
                                          <p:spTgt spid="5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0">
                                            <p:txEl>
                                              <p:pRg st="3" end="3"/>
                                            </p:txEl>
                                          </p:spTgt>
                                        </p:tgtEl>
                                        <p:attrNameLst>
                                          <p:attrName>style.visibility</p:attrName>
                                        </p:attrNameLst>
                                      </p:cBhvr>
                                      <p:to>
                                        <p:strVal val="visible"/>
                                      </p:to>
                                    </p:set>
                                    <p:animEffect transition="in" filter="fade">
                                      <p:cBhvr>
                                        <p:cTn id="22" dur="200"/>
                                        <p:tgtEl>
                                          <p:spTgt spid="5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art-tv-control">
            <a:hlinkClick r:id="" action="ppaction://media"/>
            <a:extLst>
              <a:ext uri="{FF2B5EF4-FFF2-40B4-BE49-F238E27FC236}">
                <a16:creationId xmlns:a16="http://schemas.microsoft.com/office/drawing/2014/main" id="{F9208163-59B5-7446-BCD0-0B2D29748A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67" y="2117"/>
            <a:ext cx="12192000" cy="6858000"/>
          </a:xfrm>
          <a:prstGeom prst="rect">
            <a:avLst/>
          </a:prstGeom>
        </p:spPr>
      </p:pic>
      <p:sp>
        <p:nvSpPr>
          <p:cNvPr id="4" name="TextBox 3">
            <a:extLst>
              <a:ext uri="{FF2B5EF4-FFF2-40B4-BE49-F238E27FC236}">
                <a16:creationId xmlns:a16="http://schemas.microsoft.com/office/drawing/2014/main" id="{B3F236FF-5AD5-C948-8F40-710E25700B03}"/>
              </a:ext>
            </a:extLst>
          </p:cNvPr>
          <p:cNvSpPr txBox="1"/>
          <p:nvPr/>
        </p:nvSpPr>
        <p:spPr>
          <a:xfrm>
            <a:off x="1807185" y="6191115"/>
            <a:ext cx="7764833" cy="461665"/>
          </a:xfrm>
          <a:prstGeom prst="rect">
            <a:avLst/>
          </a:prstGeom>
          <a:solidFill>
            <a:schemeClr val="bg1">
              <a:lumMod val="95000"/>
            </a:schemeClr>
          </a:solidFill>
        </p:spPr>
        <p:txBody>
          <a:bodyPr wrap="square" rtlCol="0">
            <a:spAutoFit/>
          </a:bodyPr>
          <a:lstStyle/>
          <a:p>
            <a:r>
              <a:rPr lang="en-US" sz="1200" dirty="0"/>
              <a:t>Fast Web-based Attacks to Discover and Control IoT Devices </a:t>
            </a:r>
            <a:r>
              <a:rPr lang="en-US" sz="1200" dirty="0" err="1"/>
              <a:t>Gunes</a:t>
            </a:r>
            <a:r>
              <a:rPr lang="en-US" sz="1200" dirty="0"/>
              <a:t> </a:t>
            </a:r>
            <a:r>
              <a:rPr lang="en-US" sz="1200" dirty="0" err="1"/>
              <a:t>Acar</a:t>
            </a:r>
            <a:r>
              <a:rPr lang="en-US" sz="1200" dirty="0"/>
              <a:t>, Danny Y. Huang, Frank Li, Arvind Narayanan, and Nick Feamster. ACM SIGCOMM Workshop on IoT Security and Privacy. 2018.</a:t>
            </a:r>
          </a:p>
        </p:txBody>
      </p:sp>
    </p:spTree>
    <p:extLst>
      <p:ext uri="{BB962C8B-B14F-4D97-AF65-F5344CB8AC3E}">
        <p14:creationId xmlns:p14="http://schemas.microsoft.com/office/powerpoint/2010/main" val="311090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2"/>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63</a:t>
            </a:fld>
            <a:endParaRPr/>
          </a:p>
        </p:txBody>
      </p:sp>
      <p:sp>
        <p:nvSpPr>
          <p:cNvPr id="573" name="Google Shape;573;p72"/>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Implications</a:t>
            </a:r>
            <a:endParaRPr i="1"/>
          </a:p>
        </p:txBody>
      </p:sp>
      <p:sp>
        <p:nvSpPr>
          <p:cNvPr id="574" name="Google Shape;574;p72"/>
          <p:cNvSpPr txBox="1"/>
          <p:nvPr/>
        </p:nvSpPr>
        <p:spPr>
          <a:xfrm>
            <a:off x="391900" y="1247200"/>
            <a:ext cx="11476800" cy="5372800"/>
          </a:xfrm>
          <a:prstGeom prst="rect">
            <a:avLst/>
          </a:prstGeom>
          <a:noFill/>
          <a:ln>
            <a:noFill/>
          </a:ln>
        </p:spPr>
        <p:txBody>
          <a:bodyPr spcFirstLastPara="1" wrap="square" lIns="121900" tIns="121900" rIns="121900" bIns="121900" anchor="t" anchorCtr="0">
            <a:noAutofit/>
          </a:bodyPr>
          <a:lstStyle/>
          <a:p>
            <a:r>
              <a:rPr lang="en" sz="4000">
                <a:solidFill>
                  <a:schemeClr val="dk2"/>
                </a:solidFill>
                <a:latin typeface="Roboto"/>
                <a:ea typeface="Roboto"/>
                <a:cs typeface="Roboto"/>
                <a:sym typeface="Roboto"/>
              </a:rPr>
              <a:t>Attacker control of IoT device actions</a:t>
            </a:r>
            <a:endParaRPr sz="4000">
              <a:solidFill>
                <a:schemeClr val="dk2"/>
              </a:solidFill>
              <a:latin typeface="Roboto"/>
              <a:ea typeface="Roboto"/>
              <a:cs typeface="Roboto"/>
              <a:sym typeface="Roboto"/>
            </a:endParaRPr>
          </a:p>
          <a:p>
            <a:endParaRPr sz="4000">
              <a:solidFill>
                <a:schemeClr val="dk2"/>
              </a:solidFill>
              <a:latin typeface="Roboto"/>
              <a:ea typeface="Roboto"/>
              <a:cs typeface="Roboto"/>
              <a:sym typeface="Roboto"/>
            </a:endParaRPr>
          </a:p>
          <a:p>
            <a:r>
              <a:rPr lang="en" sz="4000">
                <a:solidFill>
                  <a:schemeClr val="dk2"/>
                </a:solidFill>
                <a:latin typeface="Roboto"/>
                <a:ea typeface="Roboto"/>
                <a:cs typeface="Roboto"/>
                <a:sym typeface="Roboto"/>
              </a:rPr>
              <a:t>Exploiting IoT device vulnerabilities for full compromise</a:t>
            </a:r>
            <a:endParaRPr sz="4000">
              <a:solidFill>
                <a:schemeClr val="dk2"/>
              </a:solidFill>
              <a:latin typeface="Roboto"/>
              <a:ea typeface="Roboto"/>
              <a:cs typeface="Roboto"/>
              <a:sym typeface="Roboto"/>
            </a:endParaRPr>
          </a:p>
          <a:p>
            <a:endParaRPr sz="4000">
              <a:solidFill>
                <a:schemeClr val="dk2"/>
              </a:solidFill>
              <a:latin typeface="Roboto"/>
              <a:ea typeface="Roboto"/>
              <a:cs typeface="Roboto"/>
              <a:sym typeface="Roboto"/>
            </a:endParaRPr>
          </a:p>
          <a:p>
            <a:r>
              <a:rPr lang="en" sz="4000">
                <a:solidFill>
                  <a:schemeClr val="dk2"/>
                </a:solidFill>
                <a:latin typeface="Roboto"/>
                <a:ea typeface="Roboto"/>
                <a:cs typeface="Roboto"/>
                <a:sym typeface="Roboto"/>
              </a:rPr>
              <a:t>Privacy leaks (e.g., extensive device fingerprinting or user profiling)</a:t>
            </a:r>
            <a:endParaRPr sz="4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349035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xEl>
                                              <p:pRg st="0" end="0"/>
                                            </p:txEl>
                                          </p:spTgt>
                                        </p:tgtEl>
                                        <p:attrNameLst>
                                          <p:attrName>style.visibility</p:attrName>
                                        </p:attrNameLst>
                                      </p:cBhvr>
                                      <p:to>
                                        <p:strVal val="visible"/>
                                      </p:to>
                                    </p:set>
                                    <p:animEffect transition="in" filter="fade">
                                      <p:cBhvr>
                                        <p:cTn id="7" dur="200"/>
                                        <p:tgtEl>
                                          <p:spTgt spid="5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4">
                                            <p:txEl>
                                              <p:pRg st="2" end="2"/>
                                            </p:txEl>
                                          </p:spTgt>
                                        </p:tgtEl>
                                        <p:attrNameLst>
                                          <p:attrName>style.visibility</p:attrName>
                                        </p:attrNameLst>
                                      </p:cBhvr>
                                      <p:to>
                                        <p:strVal val="visible"/>
                                      </p:to>
                                    </p:set>
                                    <p:animEffect transition="in" filter="fade">
                                      <p:cBhvr>
                                        <p:cTn id="12" dur="200"/>
                                        <p:tgtEl>
                                          <p:spTgt spid="57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4">
                                            <p:txEl>
                                              <p:pRg st="4" end="4"/>
                                            </p:txEl>
                                          </p:spTgt>
                                        </p:tgtEl>
                                        <p:attrNameLst>
                                          <p:attrName>style.visibility</p:attrName>
                                        </p:attrNameLst>
                                      </p:cBhvr>
                                      <p:to>
                                        <p:strVal val="visible"/>
                                      </p:to>
                                    </p:set>
                                    <p:animEffect transition="in" filter="fade">
                                      <p:cBhvr>
                                        <p:cTn id="17" dur="200"/>
                                        <p:tgtEl>
                                          <p:spTgt spid="57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3"/>
          <p:cNvSpPr txBox="1">
            <a:spLocks noGrp="1"/>
          </p:cNvSpPr>
          <p:nvPr>
            <p:ph type="title"/>
          </p:nvPr>
        </p:nvSpPr>
        <p:spPr>
          <a:xfrm>
            <a:off x="301437" y="2509067"/>
            <a:ext cx="3744000" cy="1271200"/>
          </a:xfrm>
          <a:prstGeom prst="rect">
            <a:avLst/>
          </a:prstGeom>
        </p:spPr>
        <p:txBody>
          <a:bodyPr spcFirstLastPara="1" vert="horz" wrap="square" lIns="121900" tIns="121900" rIns="121900" bIns="121900" rtlCol="0" anchor="b" anchorCtr="0">
            <a:noAutofit/>
          </a:bodyPr>
          <a:lstStyle/>
          <a:p>
            <a:r>
              <a:rPr lang="en" sz="4800"/>
              <a:t>Moving Forward...</a:t>
            </a:r>
            <a:endParaRPr sz="4800"/>
          </a:p>
        </p:txBody>
      </p:sp>
      <p:sp>
        <p:nvSpPr>
          <p:cNvPr id="580" name="Google Shape;580;p73"/>
          <p:cNvSpPr txBox="1"/>
          <p:nvPr/>
        </p:nvSpPr>
        <p:spPr>
          <a:xfrm>
            <a:off x="4619933" y="248667"/>
            <a:ext cx="7424400" cy="6471600"/>
          </a:xfrm>
          <a:prstGeom prst="rect">
            <a:avLst/>
          </a:prstGeom>
          <a:noFill/>
          <a:ln>
            <a:noFill/>
          </a:ln>
        </p:spPr>
        <p:txBody>
          <a:bodyPr spcFirstLastPara="1" wrap="square" lIns="121900" tIns="121900" rIns="121900" bIns="121900" anchor="t" anchorCtr="0">
            <a:noAutofit/>
          </a:bodyPr>
          <a:lstStyle/>
          <a:p>
            <a:pPr marL="609585"/>
            <a:endParaRPr sz="4000">
              <a:solidFill>
                <a:schemeClr val="dk2"/>
              </a:solidFill>
              <a:latin typeface="Roboto"/>
              <a:ea typeface="Roboto"/>
              <a:cs typeface="Roboto"/>
              <a:sym typeface="Roboto"/>
            </a:endParaRPr>
          </a:p>
          <a:p>
            <a:pPr marL="609585" indent="-558786">
              <a:buClr>
                <a:schemeClr val="dk2"/>
              </a:buClr>
              <a:buSzPts val="3000"/>
              <a:buFont typeface="Roboto"/>
              <a:buChar char="●"/>
            </a:pPr>
            <a:r>
              <a:rPr lang="en" sz="4000">
                <a:solidFill>
                  <a:schemeClr val="dk2"/>
                </a:solidFill>
                <a:latin typeface="Roboto"/>
                <a:ea typeface="Roboto"/>
                <a:cs typeface="Roboto"/>
                <a:sym typeface="Roboto"/>
              </a:rPr>
              <a:t>Low barrier to attacks on local IoT devices via malicious websites.</a:t>
            </a:r>
            <a:endParaRPr sz="4000">
              <a:solidFill>
                <a:schemeClr val="dk2"/>
              </a:solidFill>
              <a:latin typeface="Roboto"/>
              <a:ea typeface="Roboto"/>
              <a:cs typeface="Roboto"/>
              <a:sym typeface="Roboto"/>
            </a:endParaRPr>
          </a:p>
          <a:p>
            <a:pPr marL="609585"/>
            <a:endParaRPr sz="4000">
              <a:solidFill>
                <a:schemeClr val="dk2"/>
              </a:solidFill>
              <a:latin typeface="Roboto"/>
              <a:ea typeface="Roboto"/>
              <a:cs typeface="Roboto"/>
              <a:sym typeface="Roboto"/>
            </a:endParaRPr>
          </a:p>
          <a:p>
            <a:pPr marL="609585"/>
            <a:endParaRPr sz="4000">
              <a:solidFill>
                <a:schemeClr val="dk2"/>
              </a:solidFill>
              <a:latin typeface="Roboto"/>
              <a:ea typeface="Roboto"/>
              <a:cs typeface="Roboto"/>
              <a:sym typeface="Roboto"/>
            </a:endParaRPr>
          </a:p>
          <a:p>
            <a:pPr marL="609585" indent="-558786">
              <a:buClr>
                <a:schemeClr val="dk2"/>
              </a:buClr>
              <a:buSzPts val="3000"/>
              <a:buFont typeface="Roboto"/>
              <a:buChar char="●"/>
            </a:pPr>
            <a:r>
              <a:rPr lang="en" sz="4000">
                <a:solidFill>
                  <a:schemeClr val="dk2"/>
                </a:solidFill>
                <a:latin typeface="Roboto"/>
                <a:ea typeface="Roboto"/>
                <a:cs typeface="Roboto"/>
                <a:sym typeface="Roboto"/>
              </a:rPr>
              <a:t>Need defenses that protect against lateral attacks.</a:t>
            </a:r>
            <a:endParaRPr sz="4000">
              <a:solidFill>
                <a:schemeClr val="dk2"/>
              </a:solidFill>
              <a:latin typeface="Roboto"/>
              <a:ea typeface="Roboto"/>
              <a:cs typeface="Roboto"/>
              <a:sym typeface="Roboto"/>
            </a:endParaRPr>
          </a:p>
        </p:txBody>
      </p:sp>
      <p:sp>
        <p:nvSpPr>
          <p:cNvPr id="581" name="Google Shape;581;p73"/>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64</a:t>
            </a:fld>
            <a:endParaRPr/>
          </a:p>
        </p:txBody>
      </p:sp>
    </p:spTree>
    <p:extLst>
      <p:ext uri="{BB962C8B-B14F-4D97-AF65-F5344CB8AC3E}">
        <p14:creationId xmlns:p14="http://schemas.microsoft.com/office/powerpoint/2010/main" val="144469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0">
                                            <p:txEl>
                                              <p:pRg st="1" end="1"/>
                                            </p:txEl>
                                          </p:spTgt>
                                        </p:tgtEl>
                                        <p:attrNameLst>
                                          <p:attrName>style.visibility</p:attrName>
                                        </p:attrNameLst>
                                      </p:cBhvr>
                                      <p:to>
                                        <p:strVal val="visible"/>
                                      </p:to>
                                    </p:set>
                                    <p:animEffect transition="in" filter="fade">
                                      <p:cBhvr>
                                        <p:cTn id="7" dur="300"/>
                                        <p:tgtEl>
                                          <p:spTgt spid="58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0">
                                            <p:txEl>
                                              <p:pRg st="4" end="4"/>
                                            </p:txEl>
                                          </p:spTgt>
                                        </p:tgtEl>
                                        <p:attrNameLst>
                                          <p:attrName>style.visibility</p:attrName>
                                        </p:attrNameLst>
                                      </p:cBhvr>
                                      <p:to>
                                        <p:strVal val="visible"/>
                                      </p:to>
                                    </p:set>
                                    <p:animEffect transition="in" filter="fade">
                                      <p:cBhvr>
                                        <p:cTn id="12" dur="300"/>
                                        <p:tgtEl>
                                          <p:spTgt spid="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67431-E6D3-A04D-A5C7-E3E1F8268DF8}"/>
              </a:ext>
            </a:extLst>
          </p:cNvPr>
          <p:cNvSpPr>
            <a:spLocks noGrp="1"/>
          </p:cNvSpPr>
          <p:nvPr>
            <p:ph type="title"/>
          </p:nvPr>
        </p:nvSpPr>
        <p:spPr/>
        <p:txBody>
          <a:bodyPr>
            <a:normAutofit fontScale="90000"/>
          </a:bodyPr>
          <a:lstStyle/>
          <a:p>
            <a:r>
              <a:rPr lang="en-US" dirty="0"/>
              <a:t>Conclusion</a:t>
            </a:r>
          </a:p>
        </p:txBody>
      </p:sp>
      <p:sp>
        <p:nvSpPr>
          <p:cNvPr id="3" name="Text Placeholder 2">
            <a:extLst>
              <a:ext uri="{FF2B5EF4-FFF2-40B4-BE49-F238E27FC236}">
                <a16:creationId xmlns:a16="http://schemas.microsoft.com/office/drawing/2014/main" id="{1A4323F7-7DAE-A644-90C4-D8AEB3EE1332}"/>
              </a:ext>
            </a:extLst>
          </p:cNvPr>
          <p:cNvSpPr>
            <a:spLocks noGrp="1"/>
          </p:cNvSpPr>
          <p:nvPr>
            <p:ph type="body" idx="1"/>
          </p:nvPr>
        </p:nvSpPr>
        <p:spPr/>
        <p:txBody>
          <a:bodyPr/>
          <a:lstStyle/>
          <a:p>
            <a:r>
              <a:rPr lang="en-US" dirty="0"/>
              <a:t>Security challenges in smart homes due to lack of isolation of devices from one another</a:t>
            </a:r>
          </a:p>
          <a:p>
            <a:pPr lvl="1"/>
            <a:r>
              <a:rPr lang="en-US" dirty="0"/>
              <a:t>Web-based discovery and control</a:t>
            </a:r>
          </a:p>
          <a:p>
            <a:pPr lvl="1"/>
            <a:endParaRPr lang="en-US" dirty="0"/>
          </a:p>
          <a:p>
            <a:r>
              <a:rPr lang="en-US" dirty="0"/>
              <a:t>Privacy challenges due to pervasive tracking, lack of encryption</a:t>
            </a:r>
          </a:p>
          <a:p>
            <a:pPr lvl="1"/>
            <a:r>
              <a:rPr lang="en-US" dirty="0"/>
              <a:t>IoT Inspector (</a:t>
            </a:r>
            <a:r>
              <a:rPr lang="en-US" dirty="0">
                <a:hlinkClick r:id="rId2"/>
              </a:rPr>
              <a:t>https://iot-inspector.princeton.edu/</a:t>
            </a:r>
            <a:r>
              <a:rPr lang="en-US" dirty="0"/>
              <a:t>)</a:t>
            </a:r>
          </a:p>
          <a:p>
            <a:pPr lvl="1"/>
            <a:endParaRPr lang="en-US" dirty="0"/>
          </a:p>
          <a:p>
            <a:r>
              <a:rPr lang="en-US" dirty="0"/>
              <a:t>More information: </a:t>
            </a:r>
            <a:r>
              <a:rPr lang="en-US" dirty="0" err="1"/>
              <a:t>feamster@uchicago.edu</a:t>
            </a:r>
            <a:endParaRPr lang="en-US" dirty="0"/>
          </a:p>
        </p:txBody>
      </p:sp>
    </p:spTree>
    <p:extLst>
      <p:ext uri="{BB962C8B-B14F-4D97-AF65-F5344CB8AC3E}">
        <p14:creationId xmlns:p14="http://schemas.microsoft.com/office/powerpoint/2010/main" val="1354628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14DFE5-701D-8F44-99DB-DFAB8A7D04EF}"/>
              </a:ext>
            </a:extLst>
          </p:cNvPr>
          <p:cNvPicPr>
            <a:picLocks noChangeAspect="1"/>
          </p:cNvPicPr>
          <p:nvPr/>
        </p:nvPicPr>
        <p:blipFill>
          <a:blip r:embed="rId3"/>
          <a:stretch>
            <a:fillRect/>
          </a:stretch>
        </p:blipFill>
        <p:spPr>
          <a:xfrm>
            <a:off x="466766" y="72668"/>
            <a:ext cx="4799967" cy="6858000"/>
          </a:xfrm>
          <a:prstGeom prst="rect">
            <a:avLst/>
          </a:prstGeom>
        </p:spPr>
      </p:pic>
      <p:grpSp>
        <p:nvGrpSpPr>
          <p:cNvPr id="2" name="Group 1">
            <a:extLst>
              <a:ext uri="{FF2B5EF4-FFF2-40B4-BE49-F238E27FC236}">
                <a16:creationId xmlns:a16="http://schemas.microsoft.com/office/drawing/2014/main" id="{5A8FB7B8-1715-7447-AD11-BB9B29EECF09}"/>
              </a:ext>
            </a:extLst>
          </p:cNvPr>
          <p:cNvGrpSpPr/>
          <p:nvPr/>
        </p:nvGrpSpPr>
        <p:grpSpPr>
          <a:xfrm>
            <a:off x="5668071" y="835420"/>
            <a:ext cx="6580451" cy="5352427"/>
            <a:chOff x="4251053" y="626565"/>
            <a:chExt cx="4935338" cy="4014320"/>
          </a:xfrm>
        </p:grpSpPr>
        <p:pic>
          <p:nvPicPr>
            <p:cNvPr id="4" name="Picture 3">
              <a:extLst>
                <a:ext uri="{FF2B5EF4-FFF2-40B4-BE49-F238E27FC236}">
                  <a16:creationId xmlns:a16="http://schemas.microsoft.com/office/drawing/2014/main" id="{0CDF611D-E596-B64E-A21A-73E54E8467CA}"/>
                </a:ext>
              </a:extLst>
            </p:cNvPr>
            <p:cNvPicPr>
              <a:picLocks noChangeAspect="1"/>
            </p:cNvPicPr>
            <p:nvPr/>
          </p:nvPicPr>
          <p:blipFill>
            <a:blip r:embed="rId4"/>
            <a:stretch>
              <a:fillRect/>
            </a:stretch>
          </p:blipFill>
          <p:spPr>
            <a:xfrm>
              <a:off x="4251053" y="2081083"/>
              <a:ext cx="4935338" cy="2559802"/>
            </a:xfrm>
            <a:prstGeom prst="rect">
              <a:avLst/>
            </a:prstGeom>
          </p:spPr>
        </p:pic>
        <p:pic>
          <p:nvPicPr>
            <p:cNvPr id="6" name="Picture 5">
              <a:extLst>
                <a:ext uri="{FF2B5EF4-FFF2-40B4-BE49-F238E27FC236}">
                  <a16:creationId xmlns:a16="http://schemas.microsoft.com/office/drawing/2014/main" id="{1D7506DA-1F3F-F045-9B8A-7A397EBDA1DA}"/>
                </a:ext>
              </a:extLst>
            </p:cNvPr>
            <p:cNvPicPr>
              <a:picLocks noChangeAspect="1"/>
            </p:cNvPicPr>
            <p:nvPr/>
          </p:nvPicPr>
          <p:blipFill>
            <a:blip r:embed="rId5"/>
            <a:stretch>
              <a:fillRect/>
            </a:stretch>
          </p:blipFill>
          <p:spPr>
            <a:xfrm>
              <a:off x="4552057" y="626565"/>
              <a:ext cx="1409575" cy="1454518"/>
            </a:xfrm>
            <a:prstGeom prst="rect">
              <a:avLst/>
            </a:prstGeom>
          </p:spPr>
        </p:pic>
        <p:pic>
          <p:nvPicPr>
            <p:cNvPr id="7" name="Picture 6">
              <a:extLst>
                <a:ext uri="{FF2B5EF4-FFF2-40B4-BE49-F238E27FC236}">
                  <a16:creationId xmlns:a16="http://schemas.microsoft.com/office/drawing/2014/main" id="{BC5FBCCA-FD86-6140-9E7F-08DD3E33E931}"/>
                </a:ext>
              </a:extLst>
            </p:cNvPr>
            <p:cNvPicPr>
              <a:picLocks noChangeAspect="1"/>
            </p:cNvPicPr>
            <p:nvPr/>
          </p:nvPicPr>
          <p:blipFill>
            <a:blip r:embed="rId6"/>
            <a:stretch>
              <a:fillRect/>
            </a:stretch>
          </p:blipFill>
          <p:spPr>
            <a:xfrm>
              <a:off x="6262636" y="711239"/>
              <a:ext cx="2860616" cy="1535399"/>
            </a:xfrm>
            <a:prstGeom prst="rect">
              <a:avLst/>
            </a:prstGeom>
          </p:spPr>
        </p:pic>
      </p:grpSp>
    </p:spTree>
    <p:extLst>
      <p:ext uri="{BB962C8B-B14F-4D97-AF65-F5344CB8AC3E}">
        <p14:creationId xmlns:p14="http://schemas.microsoft.com/office/powerpoint/2010/main" val="131591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a:t>
            </a:r>
          </a:p>
        </p:txBody>
      </p:sp>
      <p:sp>
        <p:nvSpPr>
          <p:cNvPr id="3" name="Content Placeholder 2"/>
          <p:cNvSpPr>
            <a:spLocks noGrp="1"/>
          </p:cNvSpPr>
          <p:nvPr>
            <p:ph idx="1"/>
          </p:nvPr>
        </p:nvSpPr>
        <p:spPr>
          <a:xfrm>
            <a:off x="838200" y="1872518"/>
            <a:ext cx="10515600" cy="4351338"/>
          </a:xfrm>
        </p:spPr>
        <p:txBody>
          <a:bodyPr>
            <a:normAutofit lnSpcReduction="10000"/>
          </a:bodyPr>
          <a:lstStyle/>
          <a:p>
            <a:r>
              <a:rPr lang="en-US" dirty="0">
                <a:latin typeface="+mj-lt"/>
              </a:rPr>
              <a:t>Passive network observer threat model approximating an ISP</a:t>
            </a:r>
          </a:p>
          <a:p>
            <a:pPr lvl="1"/>
            <a:r>
              <a:rPr lang="en-US" dirty="0">
                <a:latin typeface="+mj-lt"/>
              </a:rPr>
              <a:t>Can view/record all WAN traffic to/from home gateway router</a:t>
            </a:r>
          </a:p>
          <a:p>
            <a:pPr lvl="1"/>
            <a:r>
              <a:rPr lang="en-US" dirty="0">
                <a:latin typeface="+mj-lt"/>
              </a:rPr>
              <a:t>Cannot view LAN traffic between devices behind gateway router. </a:t>
            </a:r>
          </a:p>
          <a:p>
            <a:pPr lvl="1"/>
            <a:r>
              <a:rPr lang="en-US" dirty="0">
                <a:latin typeface="+mj-lt"/>
              </a:rPr>
              <a:t>Cannot manipulate network traffic</a:t>
            </a:r>
          </a:p>
          <a:p>
            <a:pPr lvl="1"/>
            <a:r>
              <a:rPr lang="en-US" dirty="0">
                <a:latin typeface="+mj-lt"/>
              </a:rPr>
              <a:t>Can obtain and analyze </a:t>
            </a:r>
            <a:r>
              <a:rPr lang="en-US" dirty="0" err="1">
                <a:latin typeface="+mj-lt"/>
              </a:rPr>
              <a:t>IoT</a:t>
            </a:r>
            <a:r>
              <a:rPr lang="en-US" dirty="0">
                <a:latin typeface="+mj-lt"/>
              </a:rPr>
              <a:t> devices to help identify devices in live traffic</a:t>
            </a:r>
          </a:p>
          <a:p>
            <a:r>
              <a:rPr lang="en-US" dirty="0">
                <a:latin typeface="+mj-lt"/>
              </a:rPr>
              <a:t>Packet contents are encrypted </a:t>
            </a:r>
          </a:p>
          <a:p>
            <a:r>
              <a:rPr lang="en-US" dirty="0">
                <a:latin typeface="+mj-lt"/>
              </a:rPr>
              <a:t>Metadata available </a:t>
            </a:r>
          </a:p>
          <a:p>
            <a:pPr lvl="1"/>
            <a:r>
              <a:rPr lang="en-US" dirty="0">
                <a:latin typeface="+mj-lt"/>
              </a:rPr>
              <a:t>IP packet headers </a:t>
            </a:r>
          </a:p>
          <a:p>
            <a:pPr lvl="1"/>
            <a:r>
              <a:rPr lang="en-US" dirty="0">
                <a:latin typeface="+mj-lt"/>
              </a:rPr>
              <a:t>Transport layer packet headers</a:t>
            </a:r>
          </a:p>
          <a:p>
            <a:pPr lvl="1"/>
            <a:r>
              <a:rPr lang="en-US" dirty="0">
                <a:latin typeface="+mj-lt"/>
              </a:rPr>
              <a:t>DNS queries</a:t>
            </a:r>
          </a:p>
          <a:p>
            <a:pPr lvl="1"/>
            <a:r>
              <a:rPr lang="en-US" dirty="0">
                <a:latin typeface="+mj-lt"/>
              </a:rPr>
              <a:t>Send/receive rates </a:t>
            </a:r>
          </a:p>
        </p:txBody>
      </p:sp>
    </p:spTree>
    <p:extLst>
      <p:ext uri="{BB962C8B-B14F-4D97-AF65-F5344CB8AC3E}">
        <p14:creationId xmlns:p14="http://schemas.microsoft.com/office/powerpoint/2010/main" val="1043411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5083" b="8457"/>
          <a:stretch/>
        </p:blipFill>
        <p:spPr>
          <a:xfrm>
            <a:off x="4649626" y="2787400"/>
            <a:ext cx="2708159" cy="2128604"/>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6711" t="13030" r="27859" b="13477"/>
          <a:stretch/>
        </p:blipFill>
        <p:spPr>
          <a:xfrm>
            <a:off x="1098115" y="4612245"/>
            <a:ext cx="1341940" cy="2170881"/>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9529" t="2454" r="21606" b="6655"/>
          <a:stretch/>
        </p:blipFill>
        <p:spPr>
          <a:xfrm>
            <a:off x="3545736" y="4612245"/>
            <a:ext cx="1412892" cy="2181582"/>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9792" r="29829"/>
          <a:stretch/>
        </p:blipFill>
        <p:spPr>
          <a:xfrm>
            <a:off x="7596497" y="4374799"/>
            <a:ext cx="972476" cy="2408327"/>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25411" t="18892" r="22109" b="20195"/>
          <a:stretch/>
        </p:blipFill>
        <p:spPr>
          <a:xfrm>
            <a:off x="9588171" y="5206561"/>
            <a:ext cx="2134218" cy="1651439"/>
          </a:xfrm>
          <a:prstGeom prst="rect">
            <a:avLst/>
          </a:prstGeom>
        </p:spPr>
      </p:pic>
      <p:sp>
        <p:nvSpPr>
          <p:cNvPr id="17" name="Cloud 16"/>
          <p:cNvSpPr/>
          <p:nvPr/>
        </p:nvSpPr>
        <p:spPr>
          <a:xfrm>
            <a:off x="1117147" y="1631605"/>
            <a:ext cx="2608895" cy="1591045"/>
          </a:xfrm>
          <a:prstGeom prst="cloud">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WAN</a:t>
            </a:r>
          </a:p>
        </p:txBody>
      </p:sp>
      <p:cxnSp>
        <p:nvCxnSpPr>
          <p:cNvPr id="19" name="Elbow Connector 18"/>
          <p:cNvCxnSpPr>
            <a:stCxn id="4" idx="0"/>
            <a:endCxn id="17" idx="0"/>
          </p:cNvCxnSpPr>
          <p:nvPr/>
        </p:nvCxnSpPr>
        <p:spPr>
          <a:xfrm rot="16200000" flipV="1">
            <a:off x="4683651" y="1467345"/>
            <a:ext cx="360272" cy="227983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6178055" y="4452199"/>
            <a:ext cx="852331" cy="704594"/>
          </a:xfrm>
          <a:prstGeom prst="rect">
            <a:avLst/>
          </a:prstGeom>
        </p:spPr>
      </p:pic>
      <p:grpSp>
        <p:nvGrpSpPr>
          <p:cNvPr id="26" name="Group 25"/>
          <p:cNvGrpSpPr/>
          <p:nvPr/>
        </p:nvGrpSpPr>
        <p:grpSpPr>
          <a:xfrm>
            <a:off x="8281369" y="1936403"/>
            <a:ext cx="2895555" cy="969637"/>
            <a:chOff x="7832271" y="1349274"/>
            <a:chExt cx="2895555" cy="969637"/>
          </a:xfrm>
        </p:grpSpPr>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2271" y="1349274"/>
              <a:ext cx="969637" cy="969637"/>
            </a:xfrm>
            <a:prstGeom prst="rect">
              <a:avLst/>
            </a:prstGeom>
          </p:spPr>
        </p:pic>
        <p:sp>
          <p:nvSpPr>
            <p:cNvPr id="25" name="TextBox 24"/>
            <p:cNvSpPr txBox="1"/>
            <p:nvPr/>
          </p:nvSpPr>
          <p:spPr>
            <a:xfrm>
              <a:off x="8810826" y="1541704"/>
              <a:ext cx="1917000" cy="584775"/>
            </a:xfrm>
            <a:prstGeom prst="rect">
              <a:avLst/>
            </a:prstGeom>
            <a:noFill/>
          </p:spPr>
          <p:txBody>
            <a:bodyPr wrap="none" rtlCol="0">
              <a:spAutoFit/>
            </a:bodyPr>
            <a:lstStyle/>
            <a:p>
              <a:r>
                <a:rPr lang="en-US" sz="3200"/>
                <a:t>WireShark</a:t>
              </a:r>
              <a:endParaRPr lang="en-US" sz="3200" dirty="0"/>
            </a:p>
          </p:txBody>
        </p:sp>
      </p:grpSp>
      <p:cxnSp>
        <p:nvCxnSpPr>
          <p:cNvPr id="27" name="Elbow Connector 26"/>
          <p:cNvCxnSpPr>
            <a:endCxn id="24" idx="1"/>
          </p:cNvCxnSpPr>
          <p:nvPr/>
        </p:nvCxnSpPr>
        <p:spPr>
          <a:xfrm flipV="1">
            <a:off x="7033846" y="2421222"/>
            <a:ext cx="1247523" cy="626778"/>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itle 37"/>
          <p:cNvSpPr>
            <a:spLocks noGrp="1"/>
          </p:cNvSpPr>
          <p:nvPr>
            <p:ph type="title"/>
          </p:nvPr>
        </p:nvSpPr>
        <p:spPr/>
        <p:txBody>
          <a:bodyPr/>
          <a:lstStyle/>
          <a:p>
            <a:r>
              <a:rPr lang="en-US" dirty="0"/>
              <a:t>Smart Home Laboratory </a:t>
            </a:r>
          </a:p>
        </p:txBody>
      </p:sp>
    </p:spTree>
    <p:extLst>
      <p:ext uri="{BB962C8B-B14F-4D97-AF65-F5344CB8AC3E}">
        <p14:creationId xmlns:p14="http://schemas.microsoft.com/office/powerpoint/2010/main" val="5924029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3069</Words>
  <Application>Microsoft Macintosh PowerPoint</Application>
  <PresentationFormat>Widescreen</PresentationFormat>
  <Paragraphs>491</Paragraphs>
  <Slides>65</Slides>
  <Notes>49</Notes>
  <HiddenSlides>1</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Calibri Light</vt:lpstr>
      <vt:lpstr>Consolas</vt:lpstr>
      <vt:lpstr>Open Sans</vt:lpstr>
      <vt:lpstr>Roboto</vt:lpstr>
      <vt:lpstr>Office Theme</vt:lpstr>
      <vt:lpstr>Internet Privacy</vt:lpstr>
      <vt:lpstr>Problem</vt:lpstr>
      <vt:lpstr>Approach 1: Controlled Lab Studies</vt:lpstr>
      <vt:lpstr>PowerPoint Presentation</vt:lpstr>
      <vt:lpstr>Data Risks: Attackers Can Learn About Activities Inside the Home</vt:lpstr>
      <vt:lpstr>Nest Thermostat: Unencrypted Data…</vt:lpstr>
      <vt:lpstr>PowerPoint Presentation</vt:lpstr>
      <vt:lpstr>Model</vt:lpstr>
      <vt:lpstr>Smart Home Laboratory </vt:lpstr>
      <vt:lpstr>Analysis Strategy</vt:lpstr>
      <vt:lpstr>Nest Cam Indoor Security Camera</vt:lpstr>
      <vt:lpstr>Nest Cam Indoor Security Camera</vt:lpstr>
      <vt:lpstr>Sense Sleep Monitor</vt:lpstr>
      <vt:lpstr>WeMo Switch</vt:lpstr>
      <vt:lpstr>Amazon Echo</vt:lpstr>
      <vt:lpstr>Takeaways</vt:lpstr>
      <vt:lpstr>Defense: Traffic Shaping</vt:lpstr>
      <vt:lpstr>New Approach: Stochastic Traffic Padding</vt:lpstr>
      <vt:lpstr>Bandwidth Overhead vs. Adversary Confidence</vt:lpstr>
      <vt:lpstr>Operationalizing the Approach:  Developer Library</vt:lpstr>
      <vt:lpstr>Coping with Different Latency Requirements</vt:lpstr>
      <vt:lpstr>High-Latency Device: Results</vt:lpstr>
      <vt:lpstr>Low-Latency Device: Results</vt:lpstr>
      <vt:lpstr>Summary: Activity Inference and Defenses</vt:lpstr>
      <vt:lpstr>Giving Control Back to Consumers</vt:lpstr>
      <vt:lpstr>Goal: Systematic Study of Real Devices at Scale</vt:lpstr>
      <vt:lpstr>What is IoT Inspector ?</vt:lpstr>
      <vt:lpstr>Download and Run IoT Inspector</vt:lpstr>
      <vt:lpstr>Download and Run IoT Inspector</vt:lpstr>
      <vt:lpstr>Bandwidth Graph for Each Device</vt:lpstr>
      <vt:lpstr>Bandwidth Graph for Each Device</vt:lpstr>
      <vt:lpstr>ARP Spoofing</vt:lpstr>
      <vt:lpstr>Who Devices Communicate With</vt:lpstr>
      <vt:lpstr>Ads and Trackers on Roku</vt:lpstr>
      <vt:lpstr>Ads and Trackers on Roku</vt:lpstr>
      <vt:lpstr>PowerPoint Presentation</vt:lpstr>
      <vt:lpstr>PowerPoint Presentation</vt:lpstr>
      <vt:lpstr>Deployment and Results to Date</vt:lpstr>
      <vt:lpstr>Summary of Insights</vt:lpstr>
      <vt:lpstr>Security Risks: Web Attackers  Can Control Your Home Devices</vt:lpstr>
      <vt:lpstr>Attack 1: Identify Local IoT Devices</vt:lpstr>
      <vt:lpstr>Attack Steps</vt:lpstr>
      <vt:lpstr>Attack Steps</vt:lpstr>
      <vt:lpstr>Attack Steps</vt:lpstr>
      <vt:lpstr>Attack Steps</vt:lpstr>
      <vt:lpstr>Attack Steps</vt:lpstr>
      <vt:lpstr>Attack Steps</vt:lpstr>
      <vt:lpstr>Attack Steps</vt:lpstr>
      <vt:lpstr>Attack Steps</vt:lpstr>
      <vt:lpstr>Attack Steps</vt:lpstr>
      <vt:lpstr>Implications</vt:lpstr>
      <vt:lpstr>Attack 2: Access &amp; Control Local Devices</vt:lpstr>
      <vt:lpstr>DNS Rebinding</vt:lpstr>
      <vt:lpstr>Attack Steps</vt:lpstr>
      <vt:lpstr>Attack Steps</vt:lpstr>
      <vt:lpstr>Attack Steps</vt:lpstr>
      <vt:lpstr>Attack Steps</vt:lpstr>
      <vt:lpstr>Attack Steps</vt:lpstr>
      <vt:lpstr>Attack Steps</vt:lpstr>
      <vt:lpstr>Attack Steps</vt:lpstr>
      <vt:lpstr>Attack on Devices</vt:lpstr>
      <vt:lpstr>PowerPoint Presentation</vt:lpstr>
      <vt:lpstr>Implications</vt:lpstr>
      <vt:lpstr>Moving Forward...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Smart Home is No Castle: Security and Privacy Challenges for the Smart Home</dc:title>
  <dc:creator>Nick Feamster</dc:creator>
  <cp:lastModifiedBy>Nick Feamster</cp:lastModifiedBy>
  <cp:revision>23</cp:revision>
  <dcterms:created xsi:type="dcterms:W3CDTF">2019-04-16T14:37:07Z</dcterms:created>
  <dcterms:modified xsi:type="dcterms:W3CDTF">2022-08-02T14:58:50Z</dcterms:modified>
</cp:coreProperties>
</file>